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4" r:id="rId10"/>
    <p:sldId id="263" r:id="rId11"/>
    <p:sldId id="276" r:id="rId12"/>
    <p:sldId id="268" r:id="rId13"/>
    <p:sldId id="279" r:id="rId14"/>
    <p:sldId id="280" r:id="rId15"/>
    <p:sldId id="285" r:id="rId16"/>
    <p:sldId id="266" r:id="rId17"/>
    <p:sldId id="286" r:id="rId18"/>
    <p:sldId id="269" r:id="rId19"/>
    <p:sldId id="270" r:id="rId20"/>
    <p:sldId id="283" r:id="rId21"/>
    <p:sldId id="278" r:id="rId22"/>
    <p:sldId id="277" r:id="rId23"/>
    <p:sldId id="273" r:id="rId24"/>
    <p:sldId id="284" r:id="rId25"/>
    <p:sldId id="281" r:id="rId26"/>
    <p:sldId id="274" r:id="rId27"/>
    <p:sldId id="282" r:id="rId28"/>
    <p:sldId id="275" r:id="rId2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4660"/>
  </p:normalViewPr>
  <p:slideViewPr>
    <p:cSldViewPr>
      <p:cViewPr varScale="1">
        <p:scale>
          <a:sx n="102" d="100"/>
          <a:sy n="102" d="100"/>
        </p:scale>
        <p:origin x="-7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7AAB7-EEB5-4E30-8CB4-270C6C073FAE}" type="datetimeFigureOut">
              <a:rPr lang="en-GB" smtClean="0"/>
              <a:pPr/>
              <a:t>02/03/2018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2923DB-667D-4250-B6BD-55A5923B74C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AAB7-EEB5-4E30-8CB4-270C6C073FAE}" type="datetimeFigureOut">
              <a:rPr lang="en-GB" smtClean="0"/>
              <a:pPr/>
              <a:t>02/03/2018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923DB-667D-4250-B6BD-55A5923B74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wcdmp@wmo.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ET-NCMP/NCM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ET-NCMP</a:t>
            </a:r>
            <a:br>
              <a:rPr lang="en-GB" dirty="0" smtClean="0"/>
            </a:br>
            <a:r>
              <a:rPr lang="en-GB" dirty="0" smtClean="0"/>
              <a:t>Summary and review of progress</a:t>
            </a:r>
            <a:endParaRPr lang="en-GB" dirty="0"/>
          </a:p>
        </p:txBody>
      </p:sp>
      <p:sp>
        <p:nvSpPr>
          <p:cNvPr id="3" name="Subtitle 2"/>
          <p:cNvSpPr>
            <a:spLocks noGrp="1"/>
          </p:cNvSpPr>
          <p:nvPr>
            <p:ph type="subTitle" idx="1"/>
          </p:nvPr>
        </p:nvSpPr>
        <p:spPr/>
        <p:txBody>
          <a:bodyPr/>
          <a:lstStyle/>
          <a:p>
            <a:r>
              <a:rPr lang="en-GB" dirty="0" smtClean="0"/>
              <a:t>Marrakech March 2018</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LD-EPS-02-0007_Mar2018.png"/>
          <p:cNvPicPr>
            <a:picLocks noChangeAspect="1"/>
          </p:cNvPicPr>
          <p:nvPr/>
        </p:nvPicPr>
        <p:blipFill>
          <a:blip r:embed="rId2" cstate="print"/>
          <a:srcRect l="3538" t="13650" r="2751" b="17450"/>
          <a:stretch>
            <a:fillRect/>
          </a:stretch>
        </p:blipFill>
        <p:spPr>
          <a:xfrm>
            <a:off x="17212" y="1268760"/>
            <a:ext cx="9091292" cy="5013176"/>
          </a:xfrm>
          <a:prstGeom prst="rect">
            <a:avLst/>
          </a:prstGeom>
        </p:spPr>
      </p:pic>
      <p:sp>
        <p:nvSpPr>
          <p:cNvPr id="2" name="Title 1"/>
          <p:cNvSpPr>
            <a:spLocks noGrp="1"/>
          </p:cNvSpPr>
          <p:nvPr>
            <p:ph type="title"/>
          </p:nvPr>
        </p:nvSpPr>
        <p:spPr>
          <a:xfrm>
            <a:off x="467544" y="0"/>
            <a:ext cx="8229600" cy="1143000"/>
          </a:xfrm>
        </p:spPr>
        <p:txBody>
          <a:bodyPr/>
          <a:lstStyle/>
          <a:p>
            <a:r>
              <a:rPr lang="en-GB" dirty="0" smtClean="0"/>
              <a:t>64 Focal Points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r>
              <a:rPr lang="en-GB" dirty="0" smtClean="0"/>
              <a:t>SPECIFIC ISSUES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lstStyle/>
          <a:p>
            <a:r>
              <a:rPr lang="en-GB" dirty="0" smtClean="0"/>
              <a:t>Issues with the software</a:t>
            </a:r>
            <a:endParaRPr lang="en-GB" dirty="0"/>
          </a:p>
        </p:txBody>
      </p:sp>
      <p:sp>
        <p:nvSpPr>
          <p:cNvPr id="3" name="Content Placeholder 2"/>
          <p:cNvSpPr>
            <a:spLocks noGrp="1"/>
          </p:cNvSpPr>
          <p:nvPr>
            <p:ph idx="1"/>
          </p:nvPr>
        </p:nvSpPr>
        <p:spPr/>
        <p:txBody>
          <a:bodyPr>
            <a:normAutofit fontScale="92500" lnSpcReduction="20000"/>
          </a:bodyPr>
          <a:lstStyle/>
          <a:p>
            <a:r>
              <a:rPr lang="en-GB" sz="1800" dirty="0" smtClean="0"/>
              <a:t>Problems in P2 handling large amounts of missing data.</a:t>
            </a:r>
          </a:p>
          <a:p>
            <a:r>
              <a:rPr lang="en-GB" sz="1800" dirty="0" err="1" smtClean="0"/>
              <a:t>Variogram</a:t>
            </a:r>
            <a:r>
              <a:rPr lang="en-GB" sz="1800" dirty="0" smtClean="0"/>
              <a:t> calculation can be </a:t>
            </a:r>
            <a:r>
              <a:rPr lang="en-GB" sz="1800" dirty="0" smtClean="0"/>
              <a:t>tricky – how can we better explain this?</a:t>
            </a:r>
          </a:p>
          <a:p>
            <a:r>
              <a:rPr lang="en-GB" sz="1800" dirty="0" smtClean="0"/>
              <a:t>Ladislaus</a:t>
            </a:r>
          </a:p>
          <a:p>
            <a:pPr lvl="1"/>
            <a:r>
              <a:rPr lang="en-US" sz="1400" dirty="0" smtClean="0"/>
              <a:t>We </a:t>
            </a:r>
            <a:r>
              <a:rPr lang="en-US" sz="1400" dirty="0" smtClean="0"/>
              <a:t>tried to include as many stations as possible that meant including stations with many missing data and the results was several Warning Messages and in some occasion the Program stopped particularly when computing the Indices</a:t>
            </a:r>
            <a:endParaRPr lang="en-GB" sz="1400" dirty="0" smtClean="0"/>
          </a:p>
          <a:p>
            <a:pPr lvl="1"/>
            <a:r>
              <a:rPr lang="en-US" sz="1400" dirty="0" smtClean="0"/>
              <a:t>We Later </a:t>
            </a:r>
            <a:r>
              <a:rPr lang="en-US" sz="1400" dirty="0" smtClean="0"/>
              <a:t>tried to remove stations with a lot  of missing data and the program run smoothly with few Warning Messages and few error message</a:t>
            </a:r>
            <a:endParaRPr lang="en-GB" sz="1400" dirty="0" smtClean="0"/>
          </a:p>
          <a:p>
            <a:pPr lvl="1"/>
            <a:r>
              <a:rPr lang="en-US" sz="1400" dirty="0" smtClean="0"/>
              <a:t>Computation of the </a:t>
            </a:r>
            <a:r>
              <a:rPr lang="en-US" sz="1400" dirty="0" err="1" smtClean="0"/>
              <a:t>Variogram</a:t>
            </a:r>
            <a:r>
              <a:rPr lang="en-US" sz="1400" dirty="0" smtClean="0"/>
              <a:t> </a:t>
            </a:r>
            <a:r>
              <a:rPr lang="en-US" sz="1400" dirty="0" smtClean="0"/>
              <a:t>using </a:t>
            </a:r>
            <a:r>
              <a:rPr lang="en-US" sz="1400" dirty="0" smtClean="0"/>
              <a:t>All options could not go well and instead we computed the </a:t>
            </a:r>
            <a:r>
              <a:rPr lang="en-US" sz="1400" dirty="0" err="1" smtClean="0"/>
              <a:t>Variogram</a:t>
            </a:r>
            <a:r>
              <a:rPr lang="en-US" sz="1400" dirty="0" smtClean="0"/>
              <a:t> by running for one NCMP at a time which worked</a:t>
            </a:r>
            <a:endParaRPr lang="en-GB" sz="1400" dirty="0" smtClean="0"/>
          </a:p>
          <a:p>
            <a:pPr lvl="1"/>
            <a:r>
              <a:rPr lang="en-US" sz="1400" dirty="0" smtClean="0"/>
              <a:t>So  we Think Treatment of the Missing Data is the one of the major challenges that need to be addressed  and get more clarity including understanding the criteria for the Number of missing data for the station to be excluded from the analysis </a:t>
            </a:r>
            <a:endParaRPr lang="en-GB" sz="1400" dirty="0" smtClean="0"/>
          </a:p>
          <a:p>
            <a:pPr lvl="1"/>
            <a:r>
              <a:rPr lang="en-US" sz="1400" dirty="0" smtClean="0"/>
              <a:t>It will be useful to document all the Potential  Warning and Error messages and the guidance on how to resolve </a:t>
            </a:r>
            <a:r>
              <a:rPr lang="en-US" sz="1400" dirty="0" smtClean="0"/>
              <a:t>it</a:t>
            </a:r>
            <a:endParaRPr lang="en-GB" sz="1800" dirty="0" smtClean="0"/>
          </a:p>
          <a:p>
            <a:r>
              <a:rPr lang="en-GB" sz="1800" dirty="0" smtClean="0"/>
              <a:t>Fatima</a:t>
            </a:r>
            <a:endParaRPr lang="en-GB" sz="1800" dirty="0" smtClean="0"/>
          </a:p>
          <a:p>
            <a:pPr lvl="1"/>
            <a:r>
              <a:rPr lang="en-GB" sz="1400" dirty="0" smtClean="0"/>
              <a:t>Generation </a:t>
            </a:r>
            <a:r>
              <a:rPr lang="en-GB" sz="1400" dirty="0" smtClean="0"/>
              <a:t>of "</a:t>
            </a:r>
            <a:r>
              <a:rPr lang="en-GB" sz="1400" dirty="0" err="1" smtClean="0"/>
              <a:t>Inf</a:t>
            </a:r>
            <a:r>
              <a:rPr lang="en-GB" sz="1400" dirty="0" smtClean="0"/>
              <a:t>" value for Index 2 in stations with </a:t>
            </a:r>
            <a:r>
              <a:rPr lang="en-GB" sz="1400" dirty="0" smtClean="0"/>
              <a:t>few precipitation (</a:t>
            </a:r>
            <a:r>
              <a:rPr lang="en-GB" sz="1400" dirty="0" err="1" smtClean="0"/>
              <a:t>i.e</a:t>
            </a:r>
            <a:r>
              <a:rPr lang="en-GB" sz="1400" dirty="0" smtClean="0"/>
              <a:t> summer) stops progression </a:t>
            </a:r>
            <a:r>
              <a:rPr lang="en-GB" sz="1400" dirty="0" smtClean="0"/>
              <a:t>in calculation (</a:t>
            </a:r>
            <a:r>
              <a:rPr lang="en-GB" sz="1400" dirty="0" err="1" smtClean="0"/>
              <a:t>variogram</a:t>
            </a:r>
            <a:r>
              <a:rPr lang="en-GB" sz="1400" dirty="0" smtClean="0"/>
              <a:t> etc.)</a:t>
            </a:r>
            <a:r>
              <a:rPr lang="en-GB" sz="1400" dirty="0" smtClean="0"/>
              <a:t> </a:t>
            </a:r>
          </a:p>
          <a:p>
            <a:pPr lvl="1"/>
            <a:r>
              <a:rPr lang="en-GB" sz="1400" dirty="0" smtClean="0"/>
              <a:t>When asking calculations for only few stations (among the list included in P0_Station_List or P2_Station_List), we can not select the stations. Calculations are done starting from first station in the list</a:t>
            </a:r>
            <a:r>
              <a:rPr lang="en-GB" sz="1400" dirty="0" smtClean="0"/>
              <a:t>.</a:t>
            </a:r>
          </a:p>
          <a:p>
            <a:pPr lvl="1"/>
            <a:r>
              <a:rPr lang="en-GB" sz="1400" dirty="0" smtClean="0"/>
              <a:t>When </a:t>
            </a:r>
            <a:r>
              <a:rPr lang="en-GB" sz="1400" dirty="0" smtClean="0"/>
              <a:t>using the P3_Variogram_Interactive program, I didn't find the intermediate </a:t>
            </a:r>
            <a:r>
              <a:rPr lang="en-GB" sz="1400" dirty="0" err="1" smtClean="0"/>
              <a:t>variograms</a:t>
            </a:r>
            <a:r>
              <a:rPr lang="en-GB" sz="1400" dirty="0" smtClean="0"/>
              <a:t> to check if they are correct or no; may be because they are printed into the output file at the end (or I missed the right folder).</a:t>
            </a:r>
          </a:p>
          <a:p>
            <a:endParaRPr lang="en-GB" sz="1800" dirty="0" smtClean="0"/>
          </a:p>
          <a:p>
            <a:endParaRPr lang="en-GB" sz="1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with software </a:t>
            </a:r>
            <a:r>
              <a:rPr lang="en-GB" dirty="0" err="1" smtClean="0"/>
              <a:t>ctd</a:t>
            </a:r>
            <a:r>
              <a:rPr lang="en-GB" dirty="0" smtClean="0"/>
              <a:t>.</a:t>
            </a:r>
            <a:endParaRPr lang="en-GB" dirty="0"/>
          </a:p>
        </p:txBody>
      </p:sp>
      <p:sp>
        <p:nvSpPr>
          <p:cNvPr id="3" name="Content Placeholder 2"/>
          <p:cNvSpPr>
            <a:spLocks noGrp="1"/>
          </p:cNvSpPr>
          <p:nvPr>
            <p:ph idx="1"/>
          </p:nvPr>
        </p:nvSpPr>
        <p:spPr>
          <a:xfrm>
            <a:off x="457200" y="1340768"/>
            <a:ext cx="8229600" cy="5328592"/>
          </a:xfrm>
        </p:spPr>
        <p:txBody>
          <a:bodyPr>
            <a:noAutofit/>
          </a:bodyPr>
          <a:lstStyle/>
          <a:p>
            <a:r>
              <a:rPr lang="en-AU" sz="900" dirty="0" smtClean="0"/>
              <a:t>Simon</a:t>
            </a:r>
          </a:p>
          <a:p>
            <a:pPr lvl="1"/>
            <a:r>
              <a:rPr lang="en-AU" sz="900" dirty="0" smtClean="0"/>
              <a:t>What </a:t>
            </a:r>
            <a:r>
              <a:rPr lang="en-AU" sz="900" dirty="0" smtClean="0"/>
              <a:t>recommend/default values should be specified for a range of analysis parameters, and how difficult should it be for a casual user of the code to change those parameters. (Since it is Open Source, it is not possible to prevent expert users modifying R code.)</a:t>
            </a:r>
            <a:endParaRPr lang="en-GB" sz="900" dirty="0" smtClean="0"/>
          </a:p>
          <a:p>
            <a:pPr lvl="1"/>
            <a:r>
              <a:rPr lang="en-AU" sz="900" dirty="0" smtClean="0"/>
              <a:t>What </a:t>
            </a:r>
            <a:r>
              <a:rPr lang="en-AU" sz="900" dirty="0" smtClean="0"/>
              <a:t>is the best approach for treating missing data particularly, but not limited to, in the calculation of extremes indices</a:t>
            </a:r>
            <a:r>
              <a:rPr lang="en-AU" sz="900" dirty="0" smtClean="0"/>
              <a:t>.</a:t>
            </a:r>
          </a:p>
          <a:p>
            <a:r>
              <a:rPr lang="en-AU" sz="900" dirty="0" smtClean="0"/>
              <a:t>Lucie</a:t>
            </a:r>
          </a:p>
          <a:p>
            <a:r>
              <a:rPr lang="en-US" sz="900" b="1" dirty="0" smtClean="0"/>
              <a:t>P1_Quality_Control.R</a:t>
            </a:r>
            <a:endParaRPr lang="en-GB" sz="900" dirty="0" smtClean="0"/>
          </a:p>
          <a:p>
            <a:pPr lvl="0"/>
            <a:r>
              <a:rPr lang="en-US" sz="900" dirty="0" smtClean="0"/>
              <a:t>user </a:t>
            </a:r>
            <a:r>
              <a:rPr lang="en-US" sz="900" dirty="0" smtClean="0"/>
              <a:t>defined </a:t>
            </a:r>
            <a:r>
              <a:rPr lang="en-US" sz="900" dirty="0" smtClean="0"/>
              <a:t>limits </a:t>
            </a:r>
            <a:r>
              <a:rPr lang="en-US" sz="900" dirty="0" smtClean="0"/>
              <a:t>to identify outliers in </a:t>
            </a:r>
            <a:r>
              <a:rPr lang="en-US" sz="900" dirty="0" err="1" smtClean="0"/>
              <a:t>tmax</a:t>
            </a:r>
            <a:r>
              <a:rPr lang="en-US" sz="900" dirty="0" smtClean="0"/>
              <a:t> and </a:t>
            </a:r>
            <a:r>
              <a:rPr lang="en-US" sz="900" dirty="0" err="1" smtClean="0"/>
              <a:t>tmin</a:t>
            </a:r>
            <a:r>
              <a:rPr lang="en-US" sz="900" dirty="0" smtClean="0"/>
              <a:t>. Currently, </a:t>
            </a:r>
            <a:r>
              <a:rPr lang="en-US" sz="900" dirty="0" err="1" smtClean="0"/>
              <a:t>tmin</a:t>
            </a:r>
            <a:r>
              <a:rPr lang="en-US" sz="900" dirty="0" smtClean="0"/>
              <a:t> </a:t>
            </a:r>
            <a:r>
              <a:rPr lang="en-US" sz="900" dirty="0" smtClean="0"/>
              <a:t>&lt; -65°C and </a:t>
            </a:r>
            <a:r>
              <a:rPr lang="en-US" sz="900" dirty="0" err="1" smtClean="0"/>
              <a:t>tmax</a:t>
            </a:r>
            <a:r>
              <a:rPr lang="en-US" sz="900" dirty="0" smtClean="0"/>
              <a:t> &gt; 50°C.</a:t>
            </a:r>
            <a:endParaRPr lang="en-GB" sz="900" dirty="0" smtClean="0"/>
          </a:p>
          <a:p>
            <a:pPr lvl="0"/>
            <a:r>
              <a:rPr lang="en-US" sz="900" dirty="0" smtClean="0"/>
              <a:t>Outliers are also identified when </a:t>
            </a:r>
            <a:r>
              <a:rPr lang="en-US" sz="900" dirty="0" err="1" smtClean="0"/>
              <a:t>tmax</a:t>
            </a:r>
            <a:r>
              <a:rPr lang="en-US" sz="900" dirty="0" smtClean="0"/>
              <a:t> (or </a:t>
            </a:r>
            <a:r>
              <a:rPr lang="en-US" sz="900" dirty="0" err="1" smtClean="0"/>
              <a:t>tmin</a:t>
            </a:r>
            <a:r>
              <a:rPr lang="en-US" sz="900" dirty="0" smtClean="0"/>
              <a:t>) is outside of mean + </a:t>
            </a:r>
            <a:r>
              <a:rPr lang="en-US" sz="900" dirty="0" err="1" smtClean="0"/>
              <a:t>nSD</a:t>
            </a:r>
            <a:r>
              <a:rPr lang="en-US" sz="900" dirty="0" smtClean="0"/>
              <a:t>. ET recommends of using 5 SD: however 5 SD identified a lot of values. Should ET recommend </a:t>
            </a:r>
            <a:r>
              <a:rPr lang="en-US" sz="900" dirty="0" smtClean="0"/>
              <a:t>7 SD?</a:t>
            </a:r>
            <a:endParaRPr lang="en-GB" sz="900" dirty="0" smtClean="0"/>
          </a:p>
          <a:p>
            <a:r>
              <a:rPr lang="en-US" sz="900" b="1" dirty="0" smtClean="0"/>
              <a:t>P2_Indices.R</a:t>
            </a:r>
            <a:endParaRPr lang="en-GB" sz="900" dirty="0" smtClean="0"/>
          </a:p>
          <a:p>
            <a:pPr lvl="0"/>
            <a:r>
              <a:rPr lang="en-US" sz="900" dirty="0" smtClean="0"/>
              <a:t>The criteria for calculating monthly and annual values have changed:</a:t>
            </a:r>
            <a:endParaRPr lang="en-GB" sz="900" dirty="0" smtClean="0"/>
          </a:p>
          <a:p>
            <a:pPr lvl="1"/>
            <a:r>
              <a:rPr lang="en-US" sz="900" dirty="0" smtClean="0"/>
              <a:t>monthly values are calculated if # of missing days ≤ 10 days (WMO 2009)</a:t>
            </a:r>
            <a:endParaRPr lang="en-GB" sz="900" dirty="0" smtClean="0"/>
          </a:p>
          <a:p>
            <a:pPr lvl="1"/>
            <a:r>
              <a:rPr lang="en-US" sz="900" dirty="0" smtClean="0"/>
              <a:t>annual values are calculated if # of missing days ≤ 36 days (WMO 2009)</a:t>
            </a:r>
            <a:endParaRPr lang="en-GB" sz="900" dirty="0" smtClean="0"/>
          </a:p>
          <a:p>
            <a:pPr lvl="1"/>
            <a:r>
              <a:rPr lang="en-US" sz="900" dirty="0" smtClean="0"/>
              <a:t>climatology is calculated if there is at least 9 valid years??? (WMO 2009)</a:t>
            </a:r>
            <a:endParaRPr lang="en-GB" sz="900" dirty="0" smtClean="0"/>
          </a:p>
          <a:p>
            <a:r>
              <a:rPr lang="en-US" sz="900" dirty="0" smtClean="0"/>
              <a:t>(We need the complete reference for WMO 2009)</a:t>
            </a:r>
            <a:endParaRPr lang="en-GB" sz="900" dirty="0" smtClean="0"/>
          </a:p>
          <a:p>
            <a:pPr lvl="0"/>
            <a:r>
              <a:rPr lang="en-US" sz="900" dirty="0" smtClean="0"/>
              <a:t>There is a new calculation done for NCMP6: how is it done? The record is calculated from the first 30 years of data: what if the station length less than 30 years?</a:t>
            </a:r>
            <a:endParaRPr lang="en-GB" sz="900" dirty="0" smtClean="0"/>
          </a:p>
          <a:p>
            <a:r>
              <a:rPr lang="en-US" sz="900" b="1" dirty="0" smtClean="0"/>
              <a:t>P3_Variogram.R</a:t>
            </a:r>
            <a:endParaRPr lang="en-GB" sz="900" dirty="0" smtClean="0"/>
          </a:p>
          <a:p>
            <a:pPr lvl="0"/>
            <a:r>
              <a:rPr lang="en-US" sz="900" dirty="0" smtClean="0"/>
              <a:t>What is the minimum </a:t>
            </a:r>
            <a:r>
              <a:rPr lang="en-US" sz="900" dirty="0" smtClean="0"/>
              <a:t>years </a:t>
            </a:r>
            <a:r>
              <a:rPr lang="en-US" sz="900" dirty="0" smtClean="0"/>
              <a:t>recommended </a:t>
            </a:r>
            <a:r>
              <a:rPr lang="en-US" sz="900" dirty="0" smtClean="0"/>
              <a:t> for </a:t>
            </a:r>
            <a:r>
              <a:rPr lang="en-US" sz="900" dirty="0" err="1" smtClean="0"/>
              <a:t>variogram</a:t>
            </a:r>
            <a:r>
              <a:rPr lang="en-US" sz="900" dirty="0" smtClean="0"/>
              <a:t>? Do we want to suggest using 1 year only? Which year should be used? Are </a:t>
            </a:r>
            <a:r>
              <a:rPr lang="en-US" sz="900" dirty="0" err="1" smtClean="0"/>
              <a:t>variograms</a:t>
            </a:r>
            <a:r>
              <a:rPr lang="en-US" sz="900" dirty="0" smtClean="0"/>
              <a:t> better when more years are used? ET should provide some guidance in the User Manual.</a:t>
            </a:r>
            <a:endParaRPr lang="en-GB" sz="900" dirty="0" smtClean="0"/>
          </a:p>
          <a:p>
            <a:pPr lvl="0"/>
            <a:r>
              <a:rPr lang="en-US" sz="900" dirty="0" smtClean="0"/>
              <a:t>Is the procedure described in Appendix D still valid? Are the points still divided into bins of 20 km and the maximum distance is 3000 km for temperature and 2000 km for </a:t>
            </a:r>
            <a:r>
              <a:rPr lang="en-US" sz="900" dirty="0" smtClean="0"/>
              <a:t>precipitation?</a:t>
            </a:r>
          </a:p>
          <a:p>
            <a:pPr lvl="0"/>
            <a:r>
              <a:rPr lang="en-US" sz="900" dirty="0" smtClean="0"/>
              <a:t>The </a:t>
            </a:r>
            <a:r>
              <a:rPr lang="en-US" sz="900" dirty="0" smtClean="0"/>
              <a:t>interactive program to produce the </a:t>
            </a:r>
            <a:r>
              <a:rPr lang="en-US" sz="900" dirty="0" err="1" smtClean="0"/>
              <a:t>variogram</a:t>
            </a:r>
            <a:r>
              <a:rPr lang="en-US" sz="900" dirty="0" smtClean="0"/>
              <a:t> is helpful!</a:t>
            </a:r>
            <a:endParaRPr lang="en-GB" sz="900" dirty="0" smtClean="0"/>
          </a:p>
          <a:p>
            <a:pPr lvl="0"/>
            <a:r>
              <a:rPr lang="en-US" sz="900" dirty="0" smtClean="0"/>
              <a:t>Does this procedure work for small countries and small islands? Maybe more testing needs to be done.</a:t>
            </a:r>
            <a:endParaRPr lang="en-GB" sz="900" dirty="0" smtClean="0"/>
          </a:p>
          <a:p>
            <a:r>
              <a:rPr lang="en-US" sz="900" b="1" dirty="0" smtClean="0"/>
              <a:t>P4_Region_Average.R</a:t>
            </a:r>
            <a:endParaRPr lang="en-GB" sz="900" dirty="0" smtClean="0"/>
          </a:p>
          <a:p>
            <a:pPr lvl="0"/>
            <a:r>
              <a:rPr lang="en-US" sz="900" dirty="0" smtClean="0"/>
              <a:t>After entering the 3-digit code, it is mentioned “Calculating </a:t>
            </a:r>
            <a:r>
              <a:rPr lang="en-US" sz="900" dirty="0" err="1" smtClean="0"/>
              <a:t>variograms</a:t>
            </a:r>
            <a:r>
              <a:rPr lang="en-US" sz="900" dirty="0" smtClean="0"/>
              <a:t> for all stations with computed indices. Can change this by editing the file ‘A2_Indices/P2_Station_List.txt”. What does the message mean? Are the </a:t>
            </a:r>
            <a:r>
              <a:rPr lang="en-US" sz="900" dirty="0" err="1" smtClean="0"/>
              <a:t>variograms</a:t>
            </a:r>
            <a:r>
              <a:rPr lang="en-US" sz="900" dirty="0" smtClean="0"/>
              <a:t> re- computed in this program? Why?</a:t>
            </a:r>
            <a:endParaRPr lang="en-GB" sz="900" dirty="0" smtClean="0"/>
          </a:p>
          <a:p>
            <a:r>
              <a:rPr lang="en-US" sz="900" b="1" dirty="0" smtClean="0"/>
              <a:t>P7_Summary.R</a:t>
            </a:r>
            <a:endParaRPr lang="en-GB" sz="900" dirty="0" smtClean="0"/>
          </a:p>
          <a:p>
            <a:pPr lvl="0"/>
            <a:r>
              <a:rPr lang="en-US" sz="900" dirty="0" smtClean="0"/>
              <a:t>A file named “CountryName_NCMP_Summary.csv” should be created in the folder A7_Summary. The user would have to enter the name of the country or region (ex. Canada) and the year for producing the summary (ex. 2015</a:t>
            </a:r>
            <a:r>
              <a:rPr lang="en-US" sz="900" dirty="0" smtClean="0"/>
              <a:t>).</a:t>
            </a:r>
            <a:endParaRPr lang="en-GB" sz="900" dirty="0" smtClean="0"/>
          </a:p>
          <a:p>
            <a:endParaRPr lang="en-GB"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general issues</a:t>
            </a:r>
            <a:endParaRPr lang="en-GB" dirty="0"/>
          </a:p>
        </p:txBody>
      </p:sp>
      <p:sp>
        <p:nvSpPr>
          <p:cNvPr id="3" name="Content Placeholder 2"/>
          <p:cNvSpPr>
            <a:spLocks noGrp="1"/>
          </p:cNvSpPr>
          <p:nvPr>
            <p:ph idx="1"/>
          </p:nvPr>
        </p:nvSpPr>
        <p:spPr/>
        <p:txBody>
          <a:bodyPr>
            <a:normAutofit lnSpcReduction="10000"/>
          </a:bodyPr>
          <a:lstStyle/>
          <a:p>
            <a:r>
              <a:rPr lang="en-GB" dirty="0" smtClean="0"/>
              <a:t>Default values – what are they, how hard to change?</a:t>
            </a:r>
          </a:p>
          <a:p>
            <a:r>
              <a:rPr lang="en-GB" dirty="0" smtClean="0"/>
              <a:t>Missing data – what is acceptable, too many crashes code</a:t>
            </a:r>
          </a:p>
          <a:p>
            <a:r>
              <a:rPr lang="en-GB" dirty="0" smtClean="0"/>
              <a:t>Testing for small </a:t>
            </a:r>
            <a:r>
              <a:rPr lang="en-GB" dirty="0" smtClean="0"/>
              <a:t>nations (New Zealand, Caribbean)</a:t>
            </a:r>
          </a:p>
          <a:p>
            <a:r>
              <a:rPr lang="en-GB" dirty="0" smtClean="0"/>
              <a:t>What </a:t>
            </a:r>
            <a:r>
              <a:rPr lang="en-GB" dirty="0" err="1" smtClean="0"/>
              <a:t>variogram</a:t>
            </a:r>
            <a:r>
              <a:rPr lang="en-GB" dirty="0" smtClean="0"/>
              <a:t> to use when too few stations</a:t>
            </a:r>
            <a:r>
              <a:rPr lang="en-GB" dirty="0" smtClean="0"/>
              <a:t>?</a:t>
            </a:r>
          </a:p>
          <a:p>
            <a:r>
              <a:rPr lang="en-GB" dirty="0" smtClean="0"/>
              <a:t>Documentation of errors/warnings</a:t>
            </a:r>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general issues</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 - software</a:t>
            </a:r>
            <a:endParaRPr lang="en-GB" dirty="0"/>
          </a:p>
        </p:txBody>
      </p:sp>
      <p:sp>
        <p:nvSpPr>
          <p:cNvPr id="3" name="Content Placeholder 2"/>
          <p:cNvSpPr>
            <a:spLocks noGrp="1"/>
          </p:cNvSpPr>
          <p:nvPr>
            <p:ph idx="1"/>
          </p:nvPr>
        </p:nvSpPr>
        <p:spPr/>
        <p:txBody>
          <a:bodyPr>
            <a:normAutofit/>
          </a:bodyPr>
          <a:lstStyle/>
          <a:p>
            <a:r>
              <a:rPr lang="en-GB" dirty="0" smtClean="0"/>
              <a:t>Permanent home and archive for the software</a:t>
            </a:r>
          </a:p>
          <a:p>
            <a:r>
              <a:rPr lang="en-GB" dirty="0" smtClean="0"/>
              <a:t>Updating software, manual and guidance</a:t>
            </a:r>
          </a:p>
          <a:p>
            <a:r>
              <a:rPr lang="en-GB" dirty="0" smtClean="0"/>
              <a:t>How to handle feedback, bugs, maintenance</a:t>
            </a:r>
          </a:p>
          <a:p>
            <a:r>
              <a:rPr lang="en-GB" dirty="0" smtClean="0"/>
              <a:t>What </a:t>
            </a:r>
            <a:r>
              <a:rPr lang="en-GB" dirty="0" smtClean="0"/>
              <a:t>steps need to be taken to make the software available/suitable for distribution</a:t>
            </a:r>
          </a:p>
          <a:p>
            <a:r>
              <a:rPr lang="en-GB" dirty="0" smtClean="0"/>
              <a:t>What diagnostics should the code output?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other issues</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points - </a:t>
            </a:r>
            <a:r>
              <a:rPr lang="en-GB" dirty="0" smtClean="0"/>
              <a:t>Dissemination</a:t>
            </a:r>
            <a:endParaRPr lang="en-GB" dirty="0"/>
          </a:p>
        </p:txBody>
      </p:sp>
      <p:sp>
        <p:nvSpPr>
          <p:cNvPr id="3" name="Content Placeholder 2"/>
          <p:cNvSpPr>
            <a:spLocks noGrp="1"/>
          </p:cNvSpPr>
          <p:nvPr>
            <p:ph idx="1"/>
          </p:nvPr>
        </p:nvSpPr>
        <p:spPr/>
        <p:txBody>
          <a:bodyPr/>
          <a:lstStyle/>
          <a:p>
            <a:r>
              <a:rPr lang="en-GB" dirty="0" smtClean="0"/>
              <a:t>Current plan is for focal points to email WMO upon request</a:t>
            </a:r>
            <a:r>
              <a:rPr lang="en-GB" dirty="0" smtClean="0"/>
              <a:t>.</a:t>
            </a:r>
          </a:p>
          <a:p>
            <a:r>
              <a:rPr lang="en-GB" dirty="0" smtClean="0"/>
              <a:t>Further liaison with CBS and RCCs</a:t>
            </a:r>
            <a:endParaRPr lang="en-GB"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Discussion points – next </a:t>
            </a:r>
            <a:r>
              <a:rPr lang="en-GB" dirty="0" smtClean="0"/>
              <a:t>steps for NCMP implementation</a:t>
            </a:r>
            <a:endParaRPr lang="en-GB" dirty="0"/>
          </a:p>
        </p:txBody>
      </p:sp>
      <p:sp>
        <p:nvSpPr>
          <p:cNvPr id="3" name="Content Placeholder 2"/>
          <p:cNvSpPr>
            <a:spLocks noGrp="1"/>
          </p:cNvSpPr>
          <p:nvPr>
            <p:ph idx="1"/>
          </p:nvPr>
        </p:nvSpPr>
        <p:spPr/>
        <p:txBody>
          <a:bodyPr/>
          <a:lstStyle/>
          <a:p>
            <a:r>
              <a:rPr lang="en-GB" dirty="0" smtClean="0"/>
              <a:t>Finalise software to be released with </a:t>
            </a:r>
            <a:r>
              <a:rPr lang="en-GB" dirty="0" smtClean="0"/>
              <a:t>guidance</a:t>
            </a:r>
          </a:p>
          <a:p>
            <a:pPr lvl="1"/>
            <a:r>
              <a:rPr lang="en-GB" dirty="0" smtClean="0"/>
              <a:t>What needs to be done?</a:t>
            </a:r>
          </a:p>
          <a:p>
            <a:pPr lvl="1"/>
            <a:r>
              <a:rPr lang="en-GB" dirty="0" smtClean="0"/>
              <a:t>Who will do it?</a:t>
            </a:r>
          </a:p>
          <a:p>
            <a:pPr lvl="1"/>
            <a:r>
              <a:rPr lang="en-GB" dirty="0" smtClean="0"/>
              <a:t>Timelines?</a:t>
            </a:r>
            <a:endParaRPr lang="en-GB" dirty="0" smtClean="0"/>
          </a:p>
          <a:p>
            <a:r>
              <a:rPr lang="en-GB" dirty="0" smtClean="0"/>
              <a:t>Focal </a:t>
            </a:r>
            <a:r>
              <a:rPr lang="en-GB" dirty="0" smtClean="0"/>
              <a:t>points</a:t>
            </a:r>
          </a:p>
          <a:p>
            <a:r>
              <a:rPr lang="en-GB" dirty="0" smtClean="0"/>
              <a:t>Follow on Expert Team</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 of Reference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solidFill>
                  <a:schemeClr val="accent5">
                    <a:lumMod val="75000"/>
                  </a:schemeClr>
                </a:solidFill>
              </a:rPr>
              <a:t>Develop the specifications of the newly defined National Climate Monitoring Products (NCMPs), including for their provision and the associated software requirements, and develop guidance for their operational production and dissemination;</a:t>
            </a:r>
          </a:p>
          <a:p>
            <a:r>
              <a:rPr lang="en-GB" dirty="0" smtClean="0">
                <a:solidFill>
                  <a:schemeClr val="accent5">
                    <a:lumMod val="75000"/>
                  </a:schemeClr>
                </a:solidFill>
              </a:rPr>
              <a:t>Conduct an assessment of the existing capabilities for national climate monitoring, including through surveys and workshops;</a:t>
            </a:r>
          </a:p>
          <a:p>
            <a:r>
              <a:rPr lang="en-GB" dirty="0" smtClean="0">
                <a:solidFill>
                  <a:schemeClr val="accent5">
                    <a:lumMod val="75000"/>
                  </a:schemeClr>
                </a:solidFill>
              </a:rPr>
              <a:t>Collaborate with other groups such as the relevant CBS teams regarding the creation, coding, implementation and the exchange of NCMPs, obtain feedback on NCMP implementation from suitable points of contact in NMHSs, and liaise with World Data Centres as appropriate on scientific and technical guidance;</a:t>
            </a:r>
          </a:p>
          <a:p>
            <a:r>
              <a:rPr lang="en-GB" dirty="0" smtClean="0">
                <a:solidFill>
                  <a:schemeClr val="accent5">
                    <a:lumMod val="75000"/>
                  </a:schemeClr>
                </a:solidFill>
              </a:rPr>
              <a:t>Collaborate with ETCCDI to assess the feasibility of, and provide –if appropriate- a methodology for, combining </a:t>
            </a:r>
            <a:r>
              <a:rPr lang="en-GB" dirty="0" err="1" smtClean="0">
                <a:solidFill>
                  <a:schemeClr val="accent5">
                    <a:lumMod val="75000"/>
                  </a:schemeClr>
                </a:solidFill>
              </a:rPr>
              <a:t>RClimDex</a:t>
            </a:r>
            <a:r>
              <a:rPr lang="en-GB" dirty="0" smtClean="0">
                <a:solidFill>
                  <a:schemeClr val="accent5">
                    <a:lumMod val="75000"/>
                  </a:schemeClr>
                </a:solidFill>
              </a:rPr>
              <a:t> with appropriate gridding software to develop a unified NCMP software package suitable for use on routine basis by the NMHSs.</a:t>
            </a:r>
            <a:endParaRPr lang="en-GB"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Finalising Software</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Expert Team on Operational Climate Monitoring</a:t>
            </a:r>
            <a:endParaRPr lang="en-GB" dirty="0"/>
          </a:p>
        </p:txBody>
      </p:sp>
      <p:sp>
        <p:nvSpPr>
          <p:cNvPr id="3" name="Content Placeholder 2"/>
          <p:cNvSpPr>
            <a:spLocks noGrp="1"/>
          </p:cNvSpPr>
          <p:nvPr>
            <p:ph idx="1"/>
          </p:nvPr>
        </p:nvSpPr>
        <p:spPr/>
        <p:txBody>
          <a:bodyPr>
            <a:normAutofit fontScale="55000" lnSpcReduction="20000"/>
          </a:bodyPr>
          <a:lstStyle/>
          <a:p>
            <a:pPr>
              <a:buNone/>
            </a:pPr>
            <a:r>
              <a:rPr lang="en-GB" b="1" dirty="0" smtClean="0"/>
              <a:t>Terms of Reference</a:t>
            </a:r>
            <a:endParaRPr lang="en-GB" dirty="0"/>
          </a:p>
          <a:p>
            <a:r>
              <a:rPr lang="en-GB" dirty="0"/>
              <a:t>Provide guidance on the use of remote sensed data for operational use in climate monitoring</a:t>
            </a:r>
          </a:p>
          <a:p>
            <a:r>
              <a:rPr lang="en-GB" dirty="0"/>
              <a:t>Assess the progress and gaps in </a:t>
            </a:r>
            <a:r>
              <a:rPr lang="en-GB" dirty="0" err="1"/>
              <a:t>operationalizing</a:t>
            </a:r>
            <a:r>
              <a:rPr lang="en-GB" dirty="0"/>
              <a:t> new daily CLIMAT, NCMPs, CCDI through CBS infrastructure (WIS and GDPFS)</a:t>
            </a:r>
          </a:p>
          <a:p>
            <a:r>
              <a:rPr lang="en-GB" dirty="0"/>
              <a:t>Provide guidance to NMHS and RCC on tools, techniques and software for generating datasets and climate monitoring and assessment and related products</a:t>
            </a:r>
          </a:p>
          <a:p>
            <a:r>
              <a:rPr lang="en-GB" dirty="0"/>
              <a:t>Liaise with CBS on the implementation of cataloguing systems for extreme weather, water and climate and related databases  </a:t>
            </a:r>
          </a:p>
          <a:p>
            <a:pPr>
              <a:buNone/>
            </a:pPr>
            <a:r>
              <a:rPr lang="en-GB" b="1" dirty="0"/>
              <a:t>Deliverable</a:t>
            </a:r>
            <a:endParaRPr lang="en-GB" dirty="0"/>
          </a:p>
          <a:p>
            <a:r>
              <a:rPr lang="en-GB" dirty="0"/>
              <a:t>Guidance on the use of satellite and radar data and products (close link with the Space program and GCOS)</a:t>
            </a:r>
          </a:p>
          <a:p>
            <a:r>
              <a:rPr lang="en-GB" dirty="0"/>
              <a:t>Set up, in collaboration with CBS, </a:t>
            </a:r>
            <a:r>
              <a:rPr lang="en-GB" dirty="0" smtClean="0"/>
              <a:t>a </a:t>
            </a:r>
            <a:r>
              <a:rPr lang="en-GB" dirty="0"/>
              <a:t>process for </a:t>
            </a:r>
            <a:r>
              <a:rPr lang="en-GB" dirty="0" err="1"/>
              <a:t>operationalization</a:t>
            </a:r>
            <a:r>
              <a:rPr lang="en-GB" dirty="0"/>
              <a:t> and exchange of WWRs, ETCCDI, NCMPs and daily CLIMAT reports</a:t>
            </a:r>
          </a:p>
          <a:p>
            <a:r>
              <a:rPr lang="en-GB" dirty="0"/>
              <a:t> Provide guidance of capacity building aspects including through workshops and RCC engagements</a:t>
            </a:r>
          </a:p>
          <a:p>
            <a:r>
              <a:rPr lang="en-GB" dirty="0"/>
              <a:t>Status report on cataloguing systems for high impact and extreme events</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Discussion points – capacity development</a:t>
            </a:r>
            <a:endParaRPr lang="en-GB" dirty="0"/>
          </a:p>
        </p:txBody>
      </p:sp>
      <p:sp>
        <p:nvSpPr>
          <p:cNvPr id="3" name="Content Placeholder 2"/>
          <p:cNvSpPr>
            <a:spLocks noGrp="1"/>
          </p:cNvSpPr>
          <p:nvPr>
            <p:ph idx="1"/>
          </p:nvPr>
        </p:nvSpPr>
        <p:spPr/>
        <p:txBody>
          <a:bodyPr>
            <a:normAutofit lnSpcReduction="10000"/>
          </a:bodyPr>
          <a:lstStyle/>
          <a:p>
            <a:r>
              <a:rPr lang="en-GB" dirty="0" smtClean="0"/>
              <a:t>Where? Previously discussed SW Pacific/SE Europe</a:t>
            </a:r>
          </a:p>
          <a:p>
            <a:r>
              <a:rPr lang="en-GB" dirty="0" smtClean="0"/>
              <a:t>How? Considerations for Pilot workshop</a:t>
            </a:r>
          </a:p>
          <a:p>
            <a:pPr lvl="1">
              <a:buNone/>
            </a:pPr>
            <a:r>
              <a:rPr lang="en-GB" dirty="0" smtClean="0"/>
              <a:t>“typical” participants</a:t>
            </a:r>
          </a:p>
          <a:p>
            <a:pPr lvl="1">
              <a:buNone/>
            </a:pPr>
            <a:r>
              <a:rPr lang="en-GB" dirty="0" smtClean="0"/>
              <a:t>Existing CDMS, prepared</a:t>
            </a:r>
          </a:p>
          <a:p>
            <a:pPr lvl="1">
              <a:buNone/>
            </a:pPr>
            <a:r>
              <a:rPr lang="en-GB" dirty="0" smtClean="0"/>
              <a:t>Language</a:t>
            </a:r>
          </a:p>
          <a:p>
            <a:pPr lvl="1">
              <a:buNone/>
            </a:pPr>
            <a:r>
              <a:rPr lang="en-GB" dirty="0" smtClean="0"/>
              <a:t>More complex than ETCCDI</a:t>
            </a:r>
          </a:p>
          <a:p>
            <a:r>
              <a:rPr lang="en-GB" dirty="0" smtClean="0"/>
              <a:t>Why? Understand the process</a:t>
            </a:r>
          </a:p>
          <a:p>
            <a:r>
              <a:rPr lang="en-GB" dirty="0" smtClean="0"/>
              <a:t>When?</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timeline</a:t>
            </a:r>
            <a:endParaRPr lang="en-GB" dirty="0"/>
          </a:p>
        </p:txBody>
      </p:sp>
      <p:sp>
        <p:nvSpPr>
          <p:cNvPr id="3" name="Content Placeholder 2"/>
          <p:cNvSpPr>
            <a:spLocks noGrp="1"/>
          </p:cNvSpPr>
          <p:nvPr>
            <p:ph idx="1"/>
          </p:nvPr>
        </p:nvSpPr>
        <p:spPr/>
        <p:txBody>
          <a:bodyPr>
            <a:normAutofit fontScale="47500" lnSpcReduction="20000"/>
          </a:bodyPr>
          <a:lstStyle/>
          <a:p>
            <a:pPr>
              <a:buNone/>
            </a:pPr>
            <a:r>
              <a:rPr lang="en-GB" sz="2900" b="1" dirty="0" smtClean="0"/>
              <a:t>Month -X</a:t>
            </a:r>
            <a:r>
              <a:rPr lang="en-GB" sz="2900" dirty="0" smtClean="0"/>
              <a:t>: location, time and local organiser of the workshop are identified</a:t>
            </a:r>
          </a:p>
          <a:p>
            <a:pPr>
              <a:buNone/>
            </a:pPr>
            <a:r>
              <a:rPr lang="en-GB" sz="2900" b="1" dirty="0" smtClean="0"/>
              <a:t>Month -6</a:t>
            </a:r>
            <a:r>
              <a:rPr lang="en-GB" sz="2900" dirty="0" smtClean="0"/>
              <a:t>: WMO  contacts PRs to identify participants and trainers. The PRs will be asked whether they are agreeable to the idea of producing NCMPs. Personal contacts might help where these exist (e.g. Pacific islands)</a:t>
            </a:r>
          </a:p>
          <a:p>
            <a:pPr>
              <a:buNone/>
            </a:pPr>
            <a:r>
              <a:rPr lang="en-GB" sz="2900" b="1" dirty="0" smtClean="0"/>
              <a:t>Month -3</a:t>
            </a:r>
            <a:r>
              <a:rPr lang="en-GB" sz="2900" dirty="0" smtClean="0"/>
              <a:t>: contact participants and start the process of data preparation (asking about numbers of stations, data formats, checking software is installed and so on). Ensure visas are being arranged.</a:t>
            </a:r>
          </a:p>
          <a:p>
            <a:pPr>
              <a:buNone/>
            </a:pPr>
            <a:r>
              <a:rPr lang="en-GB" sz="2900" b="1" dirty="0" smtClean="0"/>
              <a:t>Month 0</a:t>
            </a:r>
            <a:r>
              <a:rPr lang="en-GB" sz="2900" dirty="0" smtClean="0"/>
              <a:t>: one week workshop</a:t>
            </a:r>
          </a:p>
          <a:p>
            <a:pPr>
              <a:buNone/>
            </a:pPr>
            <a:r>
              <a:rPr lang="en-GB" sz="2900" b="1" dirty="0" smtClean="0"/>
              <a:t>Month +3</a:t>
            </a:r>
            <a:r>
              <a:rPr lang="en-GB" sz="2900" dirty="0" smtClean="0"/>
              <a:t>: summarise the outcomes of the workshop for </a:t>
            </a:r>
            <a:r>
              <a:rPr lang="en-GB" sz="2900" dirty="0" err="1" smtClean="0"/>
              <a:t>CCl</a:t>
            </a:r>
            <a:r>
              <a:rPr lang="en-GB" sz="2900" dirty="0" smtClean="0"/>
              <a:t>, including feedback from participants.</a:t>
            </a:r>
          </a:p>
          <a:p>
            <a:pPr>
              <a:buNone/>
            </a:pPr>
            <a:r>
              <a:rPr lang="en-GB" sz="2900" b="1" dirty="0" smtClean="0"/>
              <a:t>Month +6</a:t>
            </a:r>
            <a:r>
              <a:rPr lang="en-GB" sz="2900" dirty="0" smtClean="0"/>
              <a:t>: follow up with focal points to see how they are working with NCMPs, problems they have had, successes and so on</a:t>
            </a:r>
            <a:r>
              <a:rPr lang="en-GB" sz="2900" dirty="0" smtClean="0"/>
              <a:t>.</a:t>
            </a:r>
          </a:p>
          <a:p>
            <a:pPr>
              <a:buNone/>
            </a:pPr>
            <a:endParaRPr lang="en-GB" sz="2900" dirty="0" smtClean="0"/>
          </a:p>
          <a:p>
            <a:pPr>
              <a:buNone/>
            </a:pPr>
            <a:r>
              <a:rPr lang="en-GB" sz="2900" b="1" dirty="0" smtClean="0"/>
              <a:t>During the workshop itself the approximate timeline would be:</a:t>
            </a:r>
          </a:p>
          <a:p>
            <a:pPr marL="447675" lvl="1" indent="9525">
              <a:buNone/>
            </a:pPr>
            <a:r>
              <a:rPr lang="en-GB" sz="2900" b="1" dirty="0" smtClean="0"/>
              <a:t>Monday</a:t>
            </a:r>
            <a:r>
              <a:rPr lang="en-GB" sz="2900" dirty="0" smtClean="0"/>
              <a:t>: local introduction from host, introduction to NCMPs from trainers, participants would give short introductory presentations, RCC to talk about general challenges they have in monitoring the climate.</a:t>
            </a:r>
          </a:p>
          <a:p>
            <a:pPr marL="447675" lvl="1" indent="9525">
              <a:buNone/>
            </a:pPr>
            <a:r>
              <a:rPr lang="en-GB" sz="2900" b="1" dirty="0" smtClean="0"/>
              <a:t>Tuesday</a:t>
            </a:r>
            <a:r>
              <a:rPr lang="en-GB" sz="2900" dirty="0" smtClean="0"/>
              <a:t>: quality control, and (anticipating problems with data formats) data wrangling.</a:t>
            </a:r>
          </a:p>
          <a:p>
            <a:pPr marL="447675" lvl="1" indent="9525">
              <a:buNone/>
            </a:pPr>
            <a:r>
              <a:rPr lang="en-GB" sz="2900" b="1" dirty="0" smtClean="0"/>
              <a:t>Wednesday</a:t>
            </a:r>
            <a:r>
              <a:rPr lang="en-GB" sz="2900" dirty="0" smtClean="0"/>
              <a:t>: calculate indices and </a:t>
            </a:r>
            <a:r>
              <a:rPr lang="en-GB" sz="2900" dirty="0" err="1" smtClean="0"/>
              <a:t>variograms</a:t>
            </a:r>
            <a:endParaRPr lang="en-GB" sz="2900" dirty="0" smtClean="0"/>
          </a:p>
          <a:p>
            <a:pPr marL="447675" lvl="1" indent="9525">
              <a:buNone/>
            </a:pPr>
            <a:r>
              <a:rPr lang="en-GB" sz="2900" b="1" dirty="0" smtClean="0"/>
              <a:t>Thursday</a:t>
            </a:r>
            <a:r>
              <a:rPr lang="en-GB" sz="2900" dirty="0" smtClean="0"/>
              <a:t>: interpolation and regional averaging.</a:t>
            </a:r>
          </a:p>
          <a:p>
            <a:pPr marL="447675" lvl="1" indent="9525">
              <a:buNone/>
            </a:pPr>
            <a:r>
              <a:rPr lang="en-GB" sz="2900" b="1" dirty="0" smtClean="0"/>
              <a:t>Friday</a:t>
            </a:r>
            <a:r>
              <a:rPr lang="en-GB" sz="2900" dirty="0" smtClean="0"/>
              <a:t>: participants produce short presentations (maybe generate a climate bulleting) presenting their results and get a diploma signed </a:t>
            </a:r>
            <a:r>
              <a:rPr lang="en-GB" sz="2900" dirty="0" err="1" smtClean="0"/>
              <a:t>byTom</a:t>
            </a:r>
            <a:r>
              <a:rPr lang="en-GB" sz="2900" dirty="0" smtClean="0"/>
              <a:t> </a:t>
            </a:r>
            <a:r>
              <a:rPr lang="en-GB" sz="2900" dirty="0" smtClean="0"/>
              <a:t>Peterson II </a:t>
            </a:r>
            <a:r>
              <a:rPr lang="en-GB" sz="2900" dirty="0" smtClean="0"/>
              <a:t>(or similar).</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Capacity Development</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point – focal point</a:t>
            </a:r>
            <a:endParaRPr lang="en-GB" dirty="0"/>
          </a:p>
        </p:txBody>
      </p:sp>
      <p:sp>
        <p:nvSpPr>
          <p:cNvPr id="3" name="Content Placeholder 2"/>
          <p:cNvSpPr>
            <a:spLocks noGrp="1"/>
          </p:cNvSpPr>
          <p:nvPr>
            <p:ph idx="1"/>
          </p:nvPr>
        </p:nvSpPr>
        <p:spPr/>
        <p:txBody>
          <a:bodyPr/>
          <a:lstStyle/>
          <a:p>
            <a:r>
              <a:rPr lang="en-GB" dirty="0" smtClean="0"/>
              <a:t>What is the communication strategy</a:t>
            </a:r>
          </a:p>
          <a:p>
            <a:r>
              <a:rPr lang="en-GB" dirty="0" smtClean="0"/>
              <a:t>So far, there has been little to </a:t>
            </a:r>
            <a:r>
              <a:rPr lang="en-GB" dirty="0" smtClean="0"/>
              <a:t>communicate</a:t>
            </a:r>
          </a:p>
          <a:p>
            <a:r>
              <a:rPr lang="en-GB" dirty="0" smtClean="0"/>
              <a:t>And little for them to do</a:t>
            </a:r>
            <a:endParaRPr lang="en-GB" dirty="0" smtClean="0"/>
          </a:p>
          <a:p>
            <a:r>
              <a:rPr lang="en-GB" dirty="0" smtClean="0"/>
              <a:t>Guidance </a:t>
            </a:r>
            <a:r>
              <a:rPr lang="en-GB" dirty="0" smtClean="0"/>
              <a:t>and software </a:t>
            </a:r>
            <a:r>
              <a:rPr lang="en-GB" dirty="0" smtClean="0"/>
              <a:t>available </a:t>
            </a:r>
            <a:r>
              <a:rPr lang="en-GB" dirty="0" smtClean="0"/>
              <a:t>soon</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Focal points communication strategy</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Interactions with other teams</a:t>
            </a:r>
            <a:endParaRPr lang="en-GB" dirty="0"/>
          </a:p>
        </p:txBody>
      </p:sp>
      <p:sp>
        <p:nvSpPr>
          <p:cNvPr id="3" name="Content Placeholder 2"/>
          <p:cNvSpPr>
            <a:spLocks noGrp="1"/>
          </p:cNvSpPr>
          <p:nvPr>
            <p:ph idx="1"/>
          </p:nvPr>
        </p:nvSpPr>
        <p:spPr/>
        <p:txBody>
          <a:bodyPr/>
          <a:lstStyle/>
          <a:p>
            <a:r>
              <a:rPr lang="en-GB" dirty="0" smtClean="0"/>
              <a:t>ETCCDI </a:t>
            </a:r>
          </a:p>
          <a:p>
            <a:pPr lvl="1"/>
            <a:r>
              <a:rPr lang="en-GB" dirty="0" smtClean="0"/>
              <a:t>So far, relatively informal</a:t>
            </a:r>
          </a:p>
          <a:p>
            <a:r>
              <a:rPr lang="en-GB" dirty="0" smtClean="0"/>
              <a:t>Other OPACE expert and task teams</a:t>
            </a:r>
          </a:p>
          <a:p>
            <a:pPr lvl="1"/>
            <a:r>
              <a:rPr lang="en-GB" dirty="0" err="1" smtClean="0"/>
              <a:t>Normals</a:t>
            </a:r>
            <a:r>
              <a:rPr lang="en-GB" dirty="0" smtClean="0"/>
              <a:t>, Extremes, Homogenisation</a:t>
            </a:r>
          </a:p>
          <a:p>
            <a:r>
              <a:rPr lang="en-GB" dirty="0" smtClean="0"/>
              <a:t>Other groups</a:t>
            </a:r>
          </a:p>
          <a:p>
            <a:pPr lvl="1"/>
            <a:r>
              <a:rPr lang="en-GB" dirty="0" smtClean="0"/>
              <a:t>Which groups?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 and Guidance</a:t>
            </a:r>
            <a:endParaRPr lang="en-GB" dirty="0"/>
          </a:p>
        </p:txBody>
      </p:sp>
      <p:sp>
        <p:nvSpPr>
          <p:cNvPr id="3" name="Content Placeholder 2"/>
          <p:cNvSpPr>
            <a:spLocks noGrp="1"/>
          </p:cNvSpPr>
          <p:nvPr>
            <p:ph idx="1"/>
          </p:nvPr>
        </p:nvSpPr>
        <p:spPr>
          <a:xfrm>
            <a:off x="457200" y="1600201"/>
            <a:ext cx="8229600" cy="3268960"/>
          </a:xfrm>
        </p:spPr>
        <p:txBody>
          <a:bodyPr/>
          <a:lstStyle/>
          <a:p>
            <a:r>
              <a:rPr lang="en-GB" dirty="0" smtClean="0">
                <a:solidFill>
                  <a:schemeClr val="accent5">
                    <a:lumMod val="75000"/>
                  </a:schemeClr>
                </a:solidFill>
              </a:rPr>
              <a:t>Develop the specifications of the newly defined National Climate Monitoring Products (NCMPs), including for their provision and the associated software requirements, and develop guidance for their operational production and dissemination</a:t>
            </a:r>
            <a:endParaRPr lang="en-GB"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lstStyle/>
          <a:p>
            <a:r>
              <a:rPr lang="en-GB" dirty="0" smtClean="0"/>
              <a:t>Contains basic definitions of the NCMPs, background material and a working example, which corresponds to the software</a:t>
            </a:r>
          </a:p>
          <a:p>
            <a:r>
              <a:rPr lang="en-GB" dirty="0" smtClean="0"/>
              <a:t>Finalised July 2017</a:t>
            </a:r>
          </a:p>
          <a:p>
            <a:r>
              <a:rPr lang="en-GB" dirty="0" smtClean="0"/>
              <a:t>Peer has more details of </a:t>
            </a:r>
            <a:r>
              <a:rPr lang="en-GB" dirty="0" smtClean="0"/>
              <a:t>progress</a:t>
            </a:r>
          </a:p>
          <a:p>
            <a:r>
              <a:rPr lang="en-GB" dirty="0" smtClean="0"/>
              <a:t>Some additional review and a number of questions</a:t>
            </a:r>
          </a:p>
          <a:p>
            <a:r>
              <a:rPr lang="en-GB" dirty="0" smtClean="0"/>
              <a:t>Translated into WMO languages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Sidebar in WMO annual statement</a:t>
            </a:r>
            <a:endParaRPr lang="en-GB" dirty="0"/>
          </a:p>
        </p:txBody>
      </p:sp>
      <p:sp>
        <p:nvSpPr>
          <p:cNvPr id="3" name="Content Placeholder 2"/>
          <p:cNvSpPr>
            <a:spLocks noGrp="1"/>
          </p:cNvSpPr>
          <p:nvPr>
            <p:ph idx="1"/>
          </p:nvPr>
        </p:nvSpPr>
        <p:spPr>
          <a:xfrm>
            <a:off x="395536" y="1268760"/>
            <a:ext cx="4546848" cy="4525963"/>
          </a:xfrm>
        </p:spPr>
        <p:txBody>
          <a:bodyPr/>
          <a:lstStyle/>
          <a:p>
            <a:r>
              <a:rPr lang="en-GB" dirty="0" smtClean="0"/>
              <a:t>Two pages in the WMO annual statement</a:t>
            </a:r>
          </a:p>
          <a:p>
            <a:r>
              <a:rPr lang="en-GB" dirty="0" smtClean="0"/>
              <a:t>Good </a:t>
            </a:r>
            <a:r>
              <a:rPr lang="en-GB" dirty="0" smtClean="0"/>
              <a:t>feedback and lots of interest</a:t>
            </a:r>
            <a:endParaRPr lang="en-GB" dirty="0"/>
          </a:p>
        </p:txBody>
      </p:sp>
      <p:pic>
        <p:nvPicPr>
          <p:cNvPr id="4" name="Picture 3" descr="WMOannstatementcover.png"/>
          <p:cNvPicPr>
            <a:picLocks noChangeAspect="1"/>
          </p:cNvPicPr>
          <p:nvPr/>
        </p:nvPicPr>
        <p:blipFill>
          <a:blip r:embed="rId2" cstate="print"/>
          <a:stretch>
            <a:fillRect/>
          </a:stretch>
        </p:blipFill>
        <p:spPr>
          <a:xfrm>
            <a:off x="5148064" y="1268760"/>
            <a:ext cx="3818389" cy="5373216"/>
          </a:xfrm>
          <a:prstGeom prst="rect">
            <a:avLst/>
          </a:prstGeom>
        </p:spPr>
      </p:pic>
      <p:pic>
        <p:nvPicPr>
          <p:cNvPr id="6" name="Picture 5" descr="WMOannstatementcover1.png"/>
          <p:cNvPicPr>
            <a:picLocks noChangeAspect="1"/>
          </p:cNvPicPr>
          <p:nvPr/>
        </p:nvPicPr>
        <p:blipFill>
          <a:blip r:embed="rId3" cstate="print"/>
          <a:stretch>
            <a:fillRect/>
          </a:stretch>
        </p:blipFill>
        <p:spPr>
          <a:xfrm rot="20500005">
            <a:off x="1092820" y="3595391"/>
            <a:ext cx="2061175" cy="2911298"/>
          </a:xfrm>
          <a:prstGeom prst="rect">
            <a:avLst/>
          </a:prstGeom>
        </p:spPr>
      </p:pic>
      <p:pic>
        <p:nvPicPr>
          <p:cNvPr id="5" name="Picture 4" descr="WMOannstatementcover2.png"/>
          <p:cNvPicPr>
            <a:picLocks noChangeAspect="1"/>
          </p:cNvPicPr>
          <p:nvPr/>
        </p:nvPicPr>
        <p:blipFill>
          <a:blip r:embed="rId4" cstate="print"/>
          <a:stretch>
            <a:fillRect/>
          </a:stretch>
        </p:blipFill>
        <p:spPr>
          <a:xfrm rot="698964">
            <a:off x="2357578" y="3586159"/>
            <a:ext cx="2050126" cy="29112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Surveys and workshops</a:t>
            </a:r>
            <a:endParaRPr lang="en-GB" dirty="0"/>
          </a:p>
        </p:txBody>
      </p:sp>
      <p:sp>
        <p:nvSpPr>
          <p:cNvPr id="3" name="Content Placeholder 2"/>
          <p:cNvSpPr>
            <a:spLocks noGrp="1"/>
          </p:cNvSpPr>
          <p:nvPr>
            <p:ph idx="1"/>
          </p:nvPr>
        </p:nvSpPr>
        <p:spPr/>
        <p:txBody>
          <a:bodyPr/>
          <a:lstStyle/>
          <a:p>
            <a:r>
              <a:rPr lang="en-GB" dirty="0" smtClean="0">
                <a:solidFill>
                  <a:schemeClr val="accent5">
                    <a:lumMod val="75000"/>
                  </a:schemeClr>
                </a:solidFill>
              </a:rPr>
              <a:t>Conduct an assessment of the existing capabilities for national climate monitoring, including through surveys and workshops;</a:t>
            </a:r>
          </a:p>
          <a:p>
            <a:endParaRPr lang="en-GB" dirty="0"/>
          </a:p>
        </p:txBody>
      </p:sp>
      <p:sp>
        <p:nvSpPr>
          <p:cNvPr id="4" name="TextBox 3"/>
          <p:cNvSpPr txBox="1"/>
          <p:nvPr/>
        </p:nvSpPr>
        <p:spPr>
          <a:xfrm>
            <a:off x="467544" y="3717032"/>
            <a:ext cx="8280920" cy="2062103"/>
          </a:xfrm>
          <a:prstGeom prst="rect">
            <a:avLst/>
          </a:prstGeom>
          <a:noFill/>
        </p:spPr>
        <p:txBody>
          <a:bodyPr wrap="square" rtlCol="0">
            <a:spAutoFit/>
          </a:bodyPr>
          <a:lstStyle/>
          <a:p>
            <a:pPr>
              <a:buFont typeface="Arial" pitchFamily="34" charset="0"/>
              <a:buChar char="•"/>
            </a:pPr>
            <a:r>
              <a:rPr lang="en-GB" sz="3200" dirty="0" smtClean="0"/>
              <a:t> Survey carried out</a:t>
            </a:r>
          </a:p>
          <a:p>
            <a:pPr>
              <a:buFont typeface="Arial" pitchFamily="34" charset="0"/>
              <a:buChar char="•"/>
            </a:pPr>
            <a:r>
              <a:rPr lang="en-GB" sz="3200" dirty="0" smtClean="0"/>
              <a:t> </a:t>
            </a:r>
            <a:r>
              <a:rPr lang="en-GB" sz="3200" dirty="0" smtClean="0"/>
              <a:t>Discussed workshops at previous meeting, but timing didn’t work out.</a:t>
            </a:r>
          </a:p>
          <a:p>
            <a:pPr>
              <a:buFont typeface="Arial" pitchFamily="34" charset="0"/>
              <a:buChar char="•"/>
            </a:pPr>
            <a:r>
              <a:rPr lang="en-GB" sz="3200" dirty="0" smtClean="0"/>
              <a:t> </a:t>
            </a:r>
            <a:r>
              <a:rPr lang="en-GB" sz="3200" dirty="0" smtClean="0"/>
              <a:t>Will discuss this more over the next few days.</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4525963"/>
          </a:xfrm>
        </p:spPr>
        <p:txBody>
          <a:bodyPr/>
          <a:lstStyle/>
          <a:p>
            <a:r>
              <a:rPr lang="en-GB" dirty="0" smtClean="0">
                <a:solidFill>
                  <a:schemeClr val="accent5">
                    <a:lumMod val="75000"/>
                  </a:schemeClr>
                </a:solidFill>
              </a:rPr>
              <a:t>Collaborate with other groups such as the relevant CBS teams regarding the creation, coding, implementation and the exchange of NCMPs, obtain feedback on NCMP implementation from suitable points of contact in NMHSs, and liaise with World Data Centres as appropriate on scientific and technical guidance;</a:t>
            </a:r>
          </a:p>
          <a:p>
            <a:endParaRPr lang="en-GB" dirty="0"/>
          </a:p>
        </p:txBody>
      </p:sp>
      <p:sp>
        <p:nvSpPr>
          <p:cNvPr id="4" name="TextBox 3"/>
          <p:cNvSpPr txBox="1"/>
          <p:nvPr/>
        </p:nvSpPr>
        <p:spPr>
          <a:xfrm>
            <a:off x="467544" y="4725144"/>
            <a:ext cx="8280920" cy="1569660"/>
          </a:xfrm>
          <a:prstGeom prst="rect">
            <a:avLst/>
          </a:prstGeom>
          <a:noFill/>
        </p:spPr>
        <p:txBody>
          <a:bodyPr wrap="square" rtlCol="0">
            <a:spAutoFit/>
          </a:bodyPr>
          <a:lstStyle/>
          <a:p>
            <a:r>
              <a:rPr lang="en-GB" sz="3200" dirty="0" smtClean="0"/>
              <a:t>At previous meeting in Melbourne, decided to start with simple dissemination via WMO </a:t>
            </a:r>
            <a:r>
              <a:rPr lang="en-GB" sz="3200" u="sng" dirty="0" smtClean="0">
                <a:hlinkClick r:id="rId2"/>
              </a:rPr>
              <a:t>wcdmp@wmo.int</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ETCCDI and Software</a:t>
            </a:r>
            <a:endParaRPr lang="en-GB" dirty="0"/>
          </a:p>
        </p:txBody>
      </p:sp>
      <p:sp>
        <p:nvSpPr>
          <p:cNvPr id="3" name="Content Placeholder 2"/>
          <p:cNvSpPr>
            <a:spLocks noGrp="1"/>
          </p:cNvSpPr>
          <p:nvPr>
            <p:ph idx="1"/>
          </p:nvPr>
        </p:nvSpPr>
        <p:spPr/>
        <p:txBody>
          <a:bodyPr/>
          <a:lstStyle/>
          <a:p>
            <a:r>
              <a:rPr lang="en-GB" dirty="0" smtClean="0">
                <a:solidFill>
                  <a:schemeClr val="accent5">
                    <a:lumMod val="75000"/>
                  </a:schemeClr>
                </a:solidFill>
              </a:rPr>
              <a:t>Collaborate with ETCCDI to assess the feasibility of, and provide –if appropriate- a methodology for, combining </a:t>
            </a:r>
            <a:r>
              <a:rPr lang="en-GB" dirty="0" err="1" smtClean="0">
                <a:solidFill>
                  <a:schemeClr val="accent5">
                    <a:lumMod val="75000"/>
                  </a:schemeClr>
                </a:solidFill>
              </a:rPr>
              <a:t>RClimDex</a:t>
            </a:r>
            <a:r>
              <a:rPr lang="en-GB" dirty="0" smtClean="0">
                <a:solidFill>
                  <a:schemeClr val="accent5">
                    <a:lumMod val="75000"/>
                  </a:schemeClr>
                </a:solidFill>
              </a:rPr>
              <a:t> with appropriate gridding software to develop a unified NCMP software package suitable for use on routine basis by the NMHSs.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Developed software and </a:t>
            </a:r>
            <a:r>
              <a:rPr lang="en-GB" dirty="0" smtClean="0"/>
              <a:t>manuals based no </a:t>
            </a:r>
            <a:r>
              <a:rPr lang="en-GB" dirty="0" err="1" smtClean="0"/>
              <a:t>RClimDex</a:t>
            </a:r>
            <a:endParaRPr lang="en-GB" dirty="0" smtClean="0"/>
          </a:p>
          <a:p>
            <a:r>
              <a:rPr lang="en-GB" dirty="0" smtClean="0"/>
              <a:t>An archive of code is now on </a:t>
            </a:r>
            <a:r>
              <a:rPr lang="en-GB" dirty="0" err="1" smtClean="0"/>
              <a:t>github</a:t>
            </a:r>
            <a:endParaRPr lang="en-GB" dirty="0" smtClean="0"/>
          </a:p>
          <a:p>
            <a:pPr lvl="1"/>
            <a:r>
              <a:rPr lang="en-GB" dirty="0" smtClean="0">
                <a:hlinkClick r:id="rId2"/>
              </a:rPr>
              <a:t>https</a:t>
            </a:r>
            <a:r>
              <a:rPr lang="en-GB" dirty="0" smtClean="0">
                <a:hlinkClick r:id="rId2"/>
              </a:rPr>
              <a:t>://</a:t>
            </a:r>
            <a:r>
              <a:rPr lang="en-GB" dirty="0" smtClean="0">
                <a:hlinkClick r:id="rId2"/>
              </a:rPr>
              <a:t>github.com/ET-NCMP/NCMP</a:t>
            </a:r>
            <a:r>
              <a:rPr lang="en-GB" dirty="0" smtClean="0"/>
              <a:t> </a:t>
            </a:r>
            <a:endParaRPr lang="en-GB" dirty="0" smtClean="0"/>
          </a:p>
          <a:p>
            <a:r>
              <a:rPr lang="en-GB" dirty="0" smtClean="0"/>
              <a:t>Bureau of Meteorology are looking after it long term</a:t>
            </a:r>
          </a:p>
          <a:p>
            <a:r>
              <a:rPr lang="en-GB" dirty="0" smtClean="0"/>
              <a:t>Tested within the </a:t>
            </a:r>
            <a:r>
              <a:rPr lang="en-GB" dirty="0" smtClean="0"/>
              <a:t>team</a:t>
            </a:r>
          </a:p>
          <a:p>
            <a:r>
              <a:rPr lang="en-GB" dirty="0" smtClean="0"/>
              <a:t>Long list of volunteers to test the code</a:t>
            </a:r>
            <a:endParaRPr lang="en-GB" dirty="0" smtClean="0"/>
          </a:p>
          <a:p>
            <a:r>
              <a:rPr lang="en-GB" dirty="0" smtClean="0"/>
              <a:t>Still needs some work so that it is </a:t>
            </a:r>
            <a:r>
              <a:rPr lang="en-GB" dirty="0" smtClean="0">
                <a:solidFill>
                  <a:schemeClr val="accent5">
                    <a:lumMod val="75000"/>
                  </a:schemeClr>
                </a:solidFill>
              </a:rPr>
              <a:t>“suitable for use on routine basis by the NMHSs.”</a:t>
            </a:r>
            <a:endParaRPr lang="en-GB" dirty="0">
              <a:solidFill>
                <a:schemeClr val="accent5">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1580</Words>
  <Application>Microsoft Office PowerPoint</Application>
  <PresentationFormat>On-screen Show (4:3)</PresentationFormat>
  <Paragraphs>148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ET-NCMP Summary and review of progress</vt:lpstr>
      <vt:lpstr>Terms of Reference</vt:lpstr>
      <vt:lpstr>Specification and Guidance</vt:lpstr>
      <vt:lpstr>Guidance</vt:lpstr>
      <vt:lpstr>Sidebar in WMO annual statement</vt:lpstr>
      <vt:lpstr>Surveys and workshops</vt:lpstr>
      <vt:lpstr>Slide 7</vt:lpstr>
      <vt:lpstr>ETCCDI and Software</vt:lpstr>
      <vt:lpstr>Software</vt:lpstr>
      <vt:lpstr>64 Focal Points</vt:lpstr>
      <vt:lpstr>SPECIFIC ISSUES</vt:lpstr>
      <vt:lpstr>Issues with the software</vt:lpstr>
      <vt:lpstr>Issues with software ctd.</vt:lpstr>
      <vt:lpstr>Software general issues</vt:lpstr>
      <vt:lpstr>Software general issues</vt:lpstr>
      <vt:lpstr>Discussion points - software</vt:lpstr>
      <vt:lpstr>Software other issues</vt:lpstr>
      <vt:lpstr>Discussion points - Dissemination</vt:lpstr>
      <vt:lpstr>Discussion points – next steps for NCMP implementation</vt:lpstr>
      <vt:lpstr>Next steps</vt:lpstr>
      <vt:lpstr>Finalising Software</vt:lpstr>
      <vt:lpstr>Expert Team on Operational Climate Monitoring</vt:lpstr>
      <vt:lpstr>Discussion points – capacity development</vt:lpstr>
      <vt:lpstr>Workshop timeline</vt:lpstr>
      <vt:lpstr>Capacity Development</vt:lpstr>
      <vt:lpstr>Discussion point – focal point</vt:lpstr>
      <vt:lpstr>Focal points communication strategy</vt:lpstr>
      <vt:lpstr>Interactions with other teams</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ET-NCMP</dc:title>
  <dc:creator>john.kennedy</dc:creator>
  <cp:lastModifiedBy>john.kennedy</cp:lastModifiedBy>
  <cp:revision>91</cp:revision>
  <dcterms:created xsi:type="dcterms:W3CDTF">2018-03-01T11:33:45Z</dcterms:created>
  <dcterms:modified xsi:type="dcterms:W3CDTF">2018-03-02T16:30:18Z</dcterms:modified>
</cp:coreProperties>
</file>