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8" r:id="rId3"/>
    <p:sldId id="276" r:id="rId4"/>
    <p:sldId id="285" r:id="rId5"/>
    <p:sldId id="286" r:id="rId6"/>
    <p:sldId id="277" r:id="rId7"/>
    <p:sldId id="280" r:id="rId8"/>
    <p:sldId id="260" r:id="rId9"/>
    <p:sldId id="284" r:id="rId10"/>
    <p:sldId id="275" r:id="rId11"/>
    <p:sldId id="28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CC0000"/>
    <a:srgbClr val="006600"/>
    <a:srgbClr val="1A01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8" autoAdjust="0"/>
    <p:restoredTop sz="80073" autoAdjust="0"/>
  </p:normalViewPr>
  <p:slideViewPr>
    <p:cSldViewPr>
      <p:cViewPr varScale="1">
        <p:scale>
          <a:sx n="58" d="100"/>
          <a:sy n="58" d="100"/>
        </p:scale>
        <p:origin x="-183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1B812C4-4506-40C2-868F-81385D533B99}" type="datetimeFigureOut">
              <a:rPr lang="en-US"/>
              <a:pPr>
                <a:defRPr/>
              </a:pPr>
              <a:t>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68B799B-26B6-40C8-B493-4D40A060E8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8B799B-26B6-40C8-B493-4D40A060E88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22D9B-BF9C-4791-81BF-3DA24608AF91}"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D4FC0-D3A7-47D8-916E-D639DCA6C483}"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8AD79-2D09-4495-8DC1-9072686FA549}"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5A6C3DC-61CB-4BF7-A71C-06D3F9FFFADE}" type="datetimeFigureOut">
              <a:rPr lang="en-US"/>
              <a:pPr>
                <a:defRPr/>
              </a:pPr>
              <a:t>9/21/2011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6557145-29CD-4289-90C6-F3F17A9C95E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1F9E17-79F4-47D1-A4BB-199F5AAA56E4}" type="datetimeFigureOut">
              <a:rPr lang="en-US"/>
              <a:pPr>
                <a:defRPr/>
              </a:pPr>
              <a:t>9/21/2011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710843-5DA5-4871-9239-905DEB38B9B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DD134F0-F7D6-4375-B80A-87EC140E6534}" type="datetimeFigureOut">
              <a:rPr lang="en-US"/>
              <a:pPr>
                <a:defRPr/>
              </a:pPr>
              <a:t>9/21/2011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7CBE2EF-CC13-44F9-8139-D4A92DD7BFD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3D055-0A97-4F48-A990-706AF14627F3}" type="datetimeFigureOut">
              <a:rPr lang="en-US"/>
              <a:pPr>
                <a:defRPr/>
              </a:pPr>
              <a:t>9/21/2011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6A116CD-EE91-429D-A556-9139D732ECF4}"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355DAC-BA26-4889-9F9D-481E0271E0F4}" type="datetimeFigureOut">
              <a:rPr lang="en-US"/>
              <a:pPr>
                <a:defRPr/>
              </a:pPr>
              <a:t>9/21/2011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6976B-5BD8-4D0E-9C04-EF41EC17CAD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41BE290-E7B5-488B-B40D-C4E613E5D457}" type="datetimeFigureOut">
              <a:rPr lang="en-US"/>
              <a:pPr>
                <a:defRPr/>
              </a:pPr>
              <a:t>9/21/2011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EFF0D6-7337-4114-B185-2D1872B2FD5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511323A-AD6F-4F2C-89D9-0CDE5189630F}" type="datetimeFigureOut">
              <a:rPr lang="en-US"/>
              <a:pPr>
                <a:defRPr/>
              </a:pPr>
              <a:t>9/21/2011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6BA0674-98C6-476D-A092-8A4116C9E978}"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2974BAA-4D1E-4DFC-B732-9EDC96A5FE0B}" type="datetimeFigureOut">
              <a:rPr lang="en-US"/>
              <a:pPr>
                <a:defRPr/>
              </a:pPr>
              <a:t>9/21/2011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92A6707-F910-4D81-8AEE-57945FA9CB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AAEFE6C-E4C7-4A90-8E1F-27FC009FD088}" type="datetimeFigureOut">
              <a:rPr lang="en-US"/>
              <a:pPr>
                <a:defRPr/>
              </a:pPr>
              <a:t>9/21/2011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6D5E3A7-00BF-4F24-9A87-5DDEF1BD6999}"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8E2E686-79C9-4DC3-B52F-1E30D60D22F1}" type="datetimeFigureOut">
              <a:rPr lang="en-US"/>
              <a:pPr>
                <a:defRPr/>
              </a:pPr>
              <a:t>9/21/2011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9F0B4C8-9056-46DA-8853-0AC83C5C63D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DB3A25D-02AA-4B81-82FF-6DCCD328B09F}" type="datetimeFigureOut">
              <a:rPr lang="en-US"/>
              <a:pPr>
                <a:defRPr/>
              </a:pPr>
              <a:t>9/21/2011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8BBC78E-CA16-42B0-9111-D30F17052CC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E5E43BF-437D-4F0E-8E3B-F56F8DCFE2DC}" type="datetimeFigureOut">
              <a:rPr lang="en-US"/>
              <a:pPr>
                <a:defRPr/>
              </a:pPr>
              <a:t>9/21/2011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995DFA3-F7E0-44E5-8BBB-319C888B5A3F}"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umetsat.int/"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file:///C:\Dokumente%20und%20Einstellungen\ctraeger\Lokale%20Einstellungen\Temporary%20Internet%20Files\RSSC\Seminar_Karlsruhe\SSMI_WV_geo050_200404.mng" TargetMode="External"/><Relationship Id="rId4" Type="http://schemas.openxmlformats.org/officeDocument/2006/relationships/image" Target="../media/image3.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Grp="1" noChangeArrowheads="1"/>
          </p:cNvSpPr>
          <p:nvPr>
            <p:ph type="ctrTitle"/>
          </p:nvPr>
        </p:nvSpPr>
        <p:spPr>
          <a:xfrm>
            <a:off x="152400" y="5334000"/>
            <a:ext cx="8991600" cy="1292662"/>
          </a:xfrm>
        </p:spPr>
        <p:txBody>
          <a:bodyPr>
            <a:spAutoFit/>
          </a:bodyPr>
          <a:lstStyle/>
          <a:p>
            <a:pPr algn="ctr" fontAlgn="auto">
              <a:spcAft>
                <a:spcPts val="0"/>
              </a:spcAft>
              <a:defRPr/>
            </a:pPr>
            <a:r>
              <a:rPr lang="en-US" sz="2400" dirty="0" err="1" smtClean="0">
                <a:solidFill>
                  <a:schemeClr val="bg1"/>
                </a:solidFill>
              </a:rPr>
              <a:t>Prithiviraj</a:t>
            </a:r>
            <a:r>
              <a:rPr lang="en-US" sz="2400" dirty="0" smtClean="0">
                <a:solidFill>
                  <a:schemeClr val="bg1"/>
                </a:solidFill>
              </a:rPr>
              <a:t> BOONEEADY</a:t>
            </a:r>
            <a:br>
              <a:rPr lang="en-US" sz="2400" dirty="0" smtClean="0">
                <a:solidFill>
                  <a:schemeClr val="bg1"/>
                </a:solidFill>
              </a:rPr>
            </a:br>
            <a:r>
              <a:rPr lang="en-US" sz="2000" dirty="0" smtClean="0">
                <a:solidFill>
                  <a:schemeClr val="bg1"/>
                </a:solidFill>
              </a:rPr>
              <a:t>Meteorologist</a:t>
            </a:r>
            <a:br>
              <a:rPr lang="en-US" sz="2000" dirty="0" smtClean="0">
                <a:solidFill>
                  <a:schemeClr val="bg1"/>
                </a:solidFill>
              </a:rPr>
            </a:br>
            <a:r>
              <a:rPr lang="en-US" sz="2000" dirty="0" smtClean="0">
                <a:solidFill>
                  <a:schemeClr val="bg1"/>
                </a:solidFill>
              </a:rPr>
              <a:t> </a:t>
            </a:r>
            <a:br>
              <a:rPr lang="en-US" sz="2000" dirty="0" smtClean="0">
                <a:solidFill>
                  <a:schemeClr val="bg1"/>
                </a:solidFill>
              </a:rPr>
            </a:br>
            <a:r>
              <a:rPr lang="en-US" sz="2000" dirty="0" smtClean="0">
                <a:solidFill>
                  <a:schemeClr val="bg1"/>
                </a:solidFill>
              </a:rPr>
              <a:t>Mauritius Meteorological Services</a:t>
            </a:r>
            <a:endParaRPr lang="en-US" sz="2000" dirty="0">
              <a:solidFill>
                <a:schemeClr val="bg1"/>
              </a:solidFill>
            </a:endParaRPr>
          </a:p>
        </p:txBody>
      </p:sp>
      <p:sp>
        <p:nvSpPr>
          <p:cNvPr id="14338" name="TextBox 7"/>
          <p:cNvSpPr txBox="1">
            <a:spLocks noChangeArrowheads="1"/>
          </p:cNvSpPr>
          <p:nvPr/>
        </p:nvSpPr>
        <p:spPr bwMode="auto">
          <a:xfrm>
            <a:off x="1143000" y="533400"/>
            <a:ext cx="6781800" cy="4400550"/>
          </a:xfrm>
          <a:prstGeom prst="rect">
            <a:avLst/>
          </a:prstGeom>
          <a:noFill/>
          <a:ln w="9525">
            <a:noFill/>
            <a:miter lim="800000"/>
            <a:headEnd/>
            <a:tailEnd/>
          </a:ln>
        </p:spPr>
        <p:txBody>
          <a:bodyPr>
            <a:spAutoFit/>
          </a:bodyPr>
          <a:lstStyle/>
          <a:p>
            <a:pPr algn="ctr"/>
            <a:r>
              <a:rPr lang="en-US" sz="4000" b="1">
                <a:solidFill>
                  <a:schemeClr val="bg1"/>
                </a:solidFill>
                <a:latin typeface="Constantia" pitchFamily="18" charset="0"/>
              </a:rPr>
              <a:t>Brief Overview of</a:t>
            </a:r>
          </a:p>
          <a:p>
            <a:pPr algn="ctr"/>
            <a:r>
              <a:rPr lang="en-US" sz="4000" b="1">
                <a:solidFill>
                  <a:schemeClr val="bg1"/>
                </a:solidFill>
                <a:latin typeface="Constantia" pitchFamily="18" charset="0"/>
              </a:rPr>
              <a:t>CM-SAF</a:t>
            </a:r>
          </a:p>
          <a:p>
            <a:pPr algn="ctr"/>
            <a:r>
              <a:rPr lang="en-US" sz="4000" b="1">
                <a:solidFill>
                  <a:schemeClr val="bg1"/>
                </a:solidFill>
                <a:latin typeface="Constantia" pitchFamily="18" charset="0"/>
              </a:rPr>
              <a:t>&amp;</a:t>
            </a:r>
          </a:p>
          <a:p>
            <a:pPr algn="ctr"/>
            <a:r>
              <a:rPr lang="en-US" sz="4000" b="1">
                <a:solidFill>
                  <a:schemeClr val="bg1"/>
                </a:solidFill>
                <a:latin typeface="Constantia" pitchFamily="18" charset="0"/>
              </a:rPr>
              <a:t>Possible use of </a:t>
            </a:r>
          </a:p>
          <a:p>
            <a:pPr algn="ctr"/>
            <a:r>
              <a:rPr lang="en-US" sz="4000" b="1">
                <a:solidFill>
                  <a:schemeClr val="bg1"/>
                </a:solidFill>
                <a:latin typeface="Constantia" pitchFamily="18" charset="0"/>
              </a:rPr>
              <a:t>the</a:t>
            </a:r>
          </a:p>
          <a:p>
            <a:pPr algn="ctr"/>
            <a:r>
              <a:rPr lang="en-US" sz="4000" b="1">
                <a:solidFill>
                  <a:schemeClr val="bg1"/>
                </a:solidFill>
                <a:latin typeface="Constantia" pitchFamily="18" charset="0"/>
              </a:rPr>
              <a:t>Data for NCMPs</a:t>
            </a:r>
          </a:p>
          <a:p>
            <a:pPr algn="ctr"/>
            <a:endParaRPr lang="en-US" sz="4000" b="1">
              <a:solidFill>
                <a:schemeClr val="bg1"/>
              </a:solidFill>
              <a:latin typeface="Constantia" pitchFamily="18" charset="0"/>
            </a:endParaRPr>
          </a:p>
        </p:txBody>
      </p:sp>
      <p:grpSp>
        <p:nvGrpSpPr>
          <p:cNvPr id="14339" name="Group 3"/>
          <p:cNvGrpSpPr>
            <a:grpSpLocks/>
          </p:cNvGrpSpPr>
          <p:nvPr/>
        </p:nvGrpSpPr>
        <p:grpSpPr bwMode="auto">
          <a:xfrm>
            <a:off x="152400" y="0"/>
            <a:ext cx="8991600" cy="1219200"/>
            <a:chOff x="74" y="126"/>
            <a:chExt cx="5664" cy="710"/>
          </a:xfrm>
        </p:grpSpPr>
        <p:pic>
          <p:nvPicPr>
            <p:cNvPr id="14340" name="Picture 12"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14341" name="Picture 13"/>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3"/>
          <p:cNvGrpSpPr>
            <a:grpSpLocks/>
          </p:cNvGrpSpPr>
          <p:nvPr/>
        </p:nvGrpSpPr>
        <p:grpSpPr bwMode="auto">
          <a:xfrm>
            <a:off x="152400" y="0"/>
            <a:ext cx="8991600" cy="1219200"/>
            <a:chOff x="74" y="126"/>
            <a:chExt cx="5664" cy="710"/>
          </a:xfrm>
        </p:grpSpPr>
        <p:pic>
          <p:nvPicPr>
            <p:cNvPr id="26628" name="Picture 4" descr="mms"/>
            <p:cNvPicPr>
              <a:picLocks noChangeAspect="1" noChangeArrowheads="1"/>
            </p:cNvPicPr>
            <p:nvPr/>
          </p:nvPicPr>
          <p:blipFill>
            <a:blip r:embed="rId2" cstate="print"/>
            <a:srcRect/>
            <a:stretch>
              <a:fillRect/>
            </a:stretch>
          </p:blipFill>
          <p:spPr bwMode="auto">
            <a:xfrm>
              <a:off x="74" y="126"/>
              <a:ext cx="558" cy="710"/>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5068" y="126"/>
              <a:ext cx="670" cy="663"/>
            </a:xfrm>
            <a:prstGeom prst="rect">
              <a:avLst/>
            </a:prstGeom>
            <a:noFill/>
            <a:ln w="9525">
              <a:noFill/>
              <a:miter lim="800000"/>
              <a:headEnd/>
              <a:tailEnd/>
            </a:ln>
          </p:spPr>
        </p:pic>
      </p:grpSp>
      <p:sp>
        <p:nvSpPr>
          <p:cNvPr id="26626" name="Title 9"/>
          <p:cNvSpPr>
            <a:spLocks noGrp="1"/>
          </p:cNvSpPr>
          <p:nvPr>
            <p:ph type="title"/>
          </p:nvPr>
        </p:nvSpPr>
        <p:spPr>
          <a:xfrm>
            <a:off x="1066800" y="304800"/>
            <a:ext cx="6781800" cy="533400"/>
          </a:xfrm>
        </p:spPr>
        <p:txBody>
          <a:bodyPr/>
          <a:lstStyle/>
          <a:p>
            <a:r>
              <a:rPr lang="en-US" sz="3600" b="1" smtClean="0">
                <a:solidFill>
                  <a:schemeClr val="tx1"/>
                </a:solidFill>
              </a:rPr>
              <a:t>  Future Plans </a:t>
            </a:r>
          </a:p>
        </p:txBody>
      </p:sp>
      <p:sp>
        <p:nvSpPr>
          <p:cNvPr id="26627" name="TextBox 7"/>
          <p:cNvSpPr txBox="1">
            <a:spLocks noChangeArrowheads="1"/>
          </p:cNvSpPr>
          <p:nvPr/>
        </p:nvSpPr>
        <p:spPr bwMode="auto">
          <a:xfrm>
            <a:off x="0" y="1447800"/>
            <a:ext cx="9144000" cy="3776663"/>
          </a:xfrm>
          <a:prstGeom prst="rect">
            <a:avLst/>
          </a:prstGeom>
          <a:noFill/>
          <a:ln w="9525">
            <a:noFill/>
            <a:miter lim="800000"/>
            <a:headEnd/>
            <a:tailEnd/>
          </a:ln>
        </p:spPr>
        <p:txBody>
          <a:bodyPr>
            <a:spAutoFit/>
          </a:bodyPr>
          <a:lstStyle/>
          <a:p>
            <a:endParaRPr lang="en-US" sz="2200">
              <a:latin typeface="Constantia" pitchFamily="18" charset="0"/>
            </a:endParaRPr>
          </a:p>
          <a:p>
            <a:pPr>
              <a:buFont typeface="Arial" charset="0"/>
              <a:buChar char="•"/>
            </a:pPr>
            <a:r>
              <a:rPr lang="en-US" sz="2200">
                <a:latin typeface="Constantia" pitchFamily="18" charset="0"/>
              </a:rPr>
              <a:t>extensions of the HOAPS data set may include an updated input data base or changes in homogenisation and/or retrieval schemes, i.e. from HOAPS to HOLAPS.</a:t>
            </a:r>
          </a:p>
          <a:p>
            <a:r>
              <a:rPr lang="en-US" sz="2200">
                <a:latin typeface="Constantia" pitchFamily="18" charset="0"/>
              </a:rPr>
              <a:t> </a:t>
            </a:r>
          </a:p>
          <a:p>
            <a:pPr>
              <a:buFont typeface="Arial" charset="0"/>
              <a:buChar char="•"/>
            </a:pPr>
            <a:r>
              <a:rPr lang="en-US" sz="2200">
                <a:latin typeface="Constantia" pitchFamily="18" charset="0"/>
              </a:rPr>
              <a:t>start of CM-SAF’s CDOP</a:t>
            </a:r>
            <a:r>
              <a:rPr lang="en-US" sz="2200">
                <a:latin typeface="Times New Roman" pitchFamily="18" charset="0"/>
                <a:cs typeface="Times New Roman" pitchFamily="18" charset="0"/>
              </a:rPr>
              <a:t>2 </a:t>
            </a:r>
            <a:r>
              <a:rPr lang="en-US" sz="2200">
                <a:latin typeface="Constantia" pitchFamily="18" charset="0"/>
              </a:rPr>
              <a:t>in spring </a:t>
            </a:r>
            <a:r>
              <a:rPr lang="en-US" sz="2200">
                <a:latin typeface="Times New Roman" pitchFamily="18" charset="0"/>
                <a:cs typeface="Times New Roman" pitchFamily="18" charset="0"/>
              </a:rPr>
              <a:t>2012</a:t>
            </a:r>
            <a:r>
              <a:rPr lang="en-US" sz="2200">
                <a:latin typeface="Constantia" pitchFamily="18" charset="0"/>
              </a:rPr>
              <a:t> with more focus to water cycle which will improve the usefulness of the products, provide a clear sky flux, provide globally balanced product, extend the time period and enlarge the area.  </a:t>
            </a:r>
          </a:p>
          <a:p>
            <a:r>
              <a:rPr lang="en-GB" sz="2200">
                <a:latin typeface="Constantia" pitchFamily="18" charset="0"/>
              </a:rPr>
              <a:t> </a:t>
            </a:r>
            <a:endParaRPr lang="en-US" sz="2200">
              <a:latin typeface="Constantia" pitchFamily="18" charset="0"/>
            </a:endParaRPr>
          </a:p>
          <a:p>
            <a:pPr>
              <a:buFont typeface="Arial" charset="0"/>
              <a:buChar char="•"/>
            </a:pPr>
            <a:r>
              <a:rPr lang="en-GB" sz="2200">
                <a:latin typeface="Constantia" pitchFamily="18" charset="0"/>
              </a:rPr>
              <a:t>setting up of the GEO ring to monitor the whole earth.</a:t>
            </a:r>
            <a:endParaRPr lang="en-US" sz="2200">
              <a:latin typeface="Constantia"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3"/>
          <p:cNvGrpSpPr>
            <a:grpSpLocks/>
          </p:cNvGrpSpPr>
          <p:nvPr/>
        </p:nvGrpSpPr>
        <p:grpSpPr bwMode="auto">
          <a:xfrm>
            <a:off x="152400" y="0"/>
            <a:ext cx="8991600" cy="1219200"/>
            <a:chOff x="74" y="126"/>
            <a:chExt cx="5664" cy="710"/>
          </a:xfrm>
        </p:grpSpPr>
        <p:pic>
          <p:nvPicPr>
            <p:cNvPr id="27653"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27654"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27650" name="Title 9"/>
          <p:cNvSpPr>
            <a:spLocks noGrp="1"/>
          </p:cNvSpPr>
          <p:nvPr>
            <p:ph type="title"/>
          </p:nvPr>
        </p:nvSpPr>
        <p:spPr>
          <a:xfrm>
            <a:off x="1066800" y="304800"/>
            <a:ext cx="6781800" cy="533400"/>
          </a:xfrm>
        </p:spPr>
        <p:txBody>
          <a:bodyPr/>
          <a:lstStyle/>
          <a:p>
            <a:r>
              <a:rPr lang="en-US" sz="3600" b="1" smtClean="0">
                <a:solidFill>
                  <a:schemeClr val="tx1"/>
                </a:solidFill>
              </a:rPr>
              <a:t>  Recommendations</a:t>
            </a:r>
          </a:p>
        </p:txBody>
      </p:sp>
      <p:sp>
        <p:nvSpPr>
          <p:cNvPr id="7" name="TextBox 6"/>
          <p:cNvSpPr txBox="1"/>
          <p:nvPr/>
        </p:nvSpPr>
        <p:spPr>
          <a:xfrm>
            <a:off x="1600200" y="5181600"/>
            <a:ext cx="5486400" cy="830997"/>
          </a:xfrm>
          <a:prstGeom prst="rect">
            <a:avLst/>
          </a:prstGeom>
          <a:noFill/>
        </p:spPr>
        <p:txBody>
          <a:bodyPr>
            <a:spAutoFit/>
          </a:bodyPr>
          <a:lstStyle/>
          <a:p>
            <a:pPr algn="ctr" fontAlgn="auto">
              <a:spcBef>
                <a:spcPts val="0"/>
              </a:spcBef>
              <a:spcAft>
                <a:spcPts val="0"/>
              </a:spcAft>
              <a:defRPr/>
            </a:pP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rPr>
              <a:t>T h a n k    y o u !  </a:t>
            </a:r>
          </a:p>
        </p:txBody>
      </p:sp>
      <p:sp>
        <p:nvSpPr>
          <p:cNvPr id="27652" name="TextBox 7"/>
          <p:cNvSpPr txBox="1">
            <a:spLocks noChangeArrowheads="1"/>
          </p:cNvSpPr>
          <p:nvPr/>
        </p:nvSpPr>
        <p:spPr bwMode="auto">
          <a:xfrm>
            <a:off x="0" y="1447800"/>
            <a:ext cx="9144000" cy="4493538"/>
          </a:xfrm>
          <a:prstGeom prst="rect">
            <a:avLst/>
          </a:prstGeom>
          <a:noFill/>
          <a:ln w="9525">
            <a:noFill/>
            <a:miter lim="800000"/>
            <a:headEnd/>
            <a:tailEnd/>
          </a:ln>
        </p:spPr>
        <p:txBody>
          <a:bodyPr>
            <a:spAutoFit/>
          </a:bodyPr>
          <a:lstStyle/>
          <a:p>
            <a:pPr>
              <a:buFont typeface="Arial" charset="0"/>
              <a:buChar char="•"/>
            </a:pPr>
            <a:r>
              <a:rPr lang="en-GB" sz="2200" dirty="0">
                <a:latin typeface="Constantia" pitchFamily="18" charset="0"/>
              </a:rPr>
              <a:t> Satellite products could be used to monitor the climate in data sparse areas such as the Oceans and some regions over </a:t>
            </a:r>
            <a:r>
              <a:rPr lang="en-GB" sz="2200" dirty="0" smtClean="0">
                <a:latin typeface="Constantia" pitchFamily="18" charset="0"/>
              </a:rPr>
              <a:t>land (e.g. Africa, polar and desert regions). In addition, they supplement ground based measurements, e.g. improve spatial interpolation of ground stations (enhance resolution of regional effects)  </a:t>
            </a:r>
            <a:endParaRPr lang="en-US" sz="2200" dirty="0">
              <a:latin typeface="Constantia" pitchFamily="18" charset="0"/>
            </a:endParaRPr>
          </a:p>
          <a:p>
            <a:endParaRPr lang="en-US" sz="2200" dirty="0">
              <a:latin typeface="Constantia" pitchFamily="18" charset="0"/>
            </a:endParaRPr>
          </a:p>
          <a:p>
            <a:endParaRPr lang="en-US" sz="2200" dirty="0">
              <a:latin typeface="Constantia" pitchFamily="18" charset="0"/>
            </a:endParaRPr>
          </a:p>
          <a:p>
            <a:pPr>
              <a:buFont typeface="Arial" charset="0"/>
              <a:buChar char="•"/>
            </a:pPr>
            <a:r>
              <a:rPr lang="en-GB" sz="2200" dirty="0">
                <a:latin typeface="Constantia" pitchFamily="18" charset="0"/>
              </a:rPr>
              <a:t> The Surface Incoming Solar (SIS) radiation product has a wide range of applications in for example solar energy, climate monitoring and climate trend analysis.  SIS from the satellite could be included in our list of the national climate monitoring products. </a:t>
            </a:r>
          </a:p>
          <a:p>
            <a:pPr>
              <a:buFont typeface="Arial" charset="0"/>
              <a:buChar char="•"/>
            </a:pPr>
            <a:endParaRPr lang="en-GB" sz="2200" dirty="0">
              <a:latin typeface="Constantia" pitchFamily="18" charset="0"/>
            </a:endParaRPr>
          </a:p>
          <a:p>
            <a:pPr>
              <a:buFont typeface="Arial" charset="0"/>
              <a:buChar char="•"/>
            </a:pPr>
            <a:endParaRPr lang="en-US" sz="2200"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3"/>
          <p:cNvGrpSpPr>
            <a:grpSpLocks/>
          </p:cNvGrpSpPr>
          <p:nvPr/>
        </p:nvGrpSpPr>
        <p:grpSpPr bwMode="auto">
          <a:xfrm>
            <a:off x="152400" y="0"/>
            <a:ext cx="8991600" cy="1219200"/>
            <a:chOff x="74" y="126"/>
            <a:chExt cx="5664" cy="710"/>
          </a:xfrm>
        </p:grpSpPr>
        <p:pic>
          <p:nvPicPr>
            <p:cNvPr id="15364"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15362" name="Title 9"/>
          <p:cNvSpPr>
            <a:spLocks noGrp="1"/>
          </p:cNvSpPr>
          <p:nvPr>
            <p:ph type="title"/>
          </p:nvPr>
        </p:nvSpPr>
        <p:spPr>
          <a:xfrm>
            <a:off x="1219200" y="0"/>
            <a:ext cx="6705600" cy="762000"/>
          </a:xfrm>
        </p:spPr>
        <p:txBody>
          <a:bodyPr/>
          <a:lstStyle/>
          <a:p>
            <a:r>
              <a:rPr lang="en-US" sz="3600" b="1" smtClean="0">
                <a:solidFill>
                  <a:schemeClr val="tx1"/>
                </a:solidFill>
              </a:rPr>
              <a:t>HISTORIC BACKGROUND</a:t>
            </a:r>
          </a:p>
        </p:txBody>
      </p:sp>
      <p:sp>
        <p:nvSpPr>
          <p:cNvPr id="15363" name="TextBox 19"/>
          <p:cNvSpPr txBox="1">
            <a:spLocks noChangeArrowheads="1"/>
          </p:cNvSpPr>
          <p:nvPr/>
        </p:nvSpPr>
        <p:spPr bwMode="auto">
          <a:xfrm>
            <a:off x="0" y="1143000"/>
            <a:ext cx="9144000" cy="5632450"/>
          </a:xfrm>
          <a:prstGeom prst="rect">
            <a:avLst/>
          </a:prstGeom>
          <a:noFill/>
          <a:ln w="9525">
            <a:noFill/>
            <a:miter lim="800000"/>
            <a:headEnd/>
            <a:tailEnd/>
          </a:ln>
        </p:spPr>
        <p:txBody>
          <a:bodyPr>
            <a:spAutoFit/>
          </a:bodyPr>
          <a:lstStyle/>
          <a:p>
            <a:endParaRPr lang="en-US" sz="2400">
              <a:latin typeface="Constantia" pitchFamily="18" charset="0"/>
            </a:endParaRPr>
          </a:p>
          <a:p>
            <a:pPr lvl="1">
              <a:buFont typeface="Arial" charset="0"/>
              <a:buChar char="•"/>
            </a:pPr>
            <a:r>
              <a:rPr lang="en-US" sz="2400">
                <a:latin typeface="Constantia" pitchFamily="18" charset="0"/>
              </a:rPr>
              <a:t> Early </a:t>
            </a:r>
            <a:r>
              <a:rPr lang="en-US" sz="2400">
                <a:latin typeface="Times New Roman" pitchFamily="18" charset="0"/>
                <a:cs typeface="Times New Roman" pitchFamily="18" charset="0"/>
              </a:rPr>
              <a:t>80’s: 1</a:t>
            </a:r>
            <a:r>
              <a:rPr lang="en-US" sz="2400" baseline="30000">
                <a:latin typeface="Times New Roman" pitchFamily="18" charset="0"/>
                <a:cs typeface="Times New Roman" pitchFamily="18" charset="0"/>
              </a:rPr>
              <a:t>st</a:t>
            </a:r>
            <a:r>
              <a:rPr lang="en-US" sz="2400">
                <a:latin typeface="Times New Roman" pitchFamily="18" charset="0"/>
                <a:cs typeface="Times New Roman" pitchFamily="18" charset="0"/>
              </a:rPr>
              <a:t> </a:t>
            </a:r>
            <a:r>
              <a:rPr lang="en-US" sz="2400">
                <a:latin typeface="Constantia" pitchFamily="18" charset="0"/>
              </a:rPr>
              <a:t>attempt to generate satellite based long term data  	series-International Sat Cloud Clim Project(ISCCP)- clim for 	short wave radiation; </a:t>
            </a:r>
          </a:p>
          <a:p>
            <a:pPr lvl="1">
              <a:buFont typeface="Arial" charset="0"/>
              <a:buChar char="•"/>
            </a:pPr>
            <a:endParaRPr lang="en-US" sz="2400">
              <a:latin typeface="Constantia" pitchFamily="18" charset="0"/>
            </a:endParaRPr>
          </a:p>
          <a:p>
            <a:pPr lvl="1">
              <a:buFont typeface="Arial" charset="0"/>
              <a:buChar char="•"/>
            </a:pPr>
            <a:r>
              <a:rPr lang="en-US" sz="2400">
                <a:latin typeface="Constantia" pitchFamily="18" charset="0"/>
              </a:rPr>
              <a:t> Followed by Pathfinder Atmosphere(PATMOS) project- 	Aerosol Optical Thickness (</a:t>
            </a:r>
            <a:r>
              <a:rPr lang="en-US" sz="2400">
                <a:latin typeface="Times New Roman" pitchFamily="18" charset="0"/>
                <a:cs typeface="Times New Roman" pitchFamily="18" charset="0"/>
              </a:rPr>
              <a:t>1981-1994</a:t>
            </a:r>
            <a:r>
              <a:rPr lang="en-US" sz="2400">
                <a:latin typeface="Constantia" pitchFamily="18" charset="0"/>
              </a:rPr>
              <a:t>); </a:t>
            </a:r>
          </a:p>
          <a:p>
            <a:pPr lvl="1">
              <a:buFont typeface="Arial" charset="0"/>
              <a:buChar char="•"/>
            </a:pPr>
            <a:endParaRPr lang="en-US" sz="2400">
              <a:latin typeface="Constantia" pitchFamily="18" charset="0"/>
            </a:endParaRPr>
          </a:p>
          <a:p>
            <a:pPr lvl="1">
              <a:buFont typeface="Arial" charset="0"/>
              <a:buChar char="•"/>
            </a:pPr>
            <a:r>
              <a:rPr lang="en-US" sz="2400">
                <a:latin typeface="Constantia" pitchFamily="18" charset="0"/>
              </a:rPr>
              <a:t> SMHI Cloud ANalysis model using DIgital AVHRR 	data(SCANDIA)- cloud clim over Scandinavia – Cloud 	Classification (</a:t>
            </a:r>
            <a:r>
              <a:rPr lang="en-US" sz="2400">
                <a:latin typeface="Times New Roman" pitchFamily="18" charset="0"/>
                <a:cs typeface="Times New Roman" pitchFamily="18" charset="0"/>
              </a:rPr>
              <a:t>1991-2000</a:t>
            </a:r>
            <a:r>
              <a:rPr lang="en-US" sz="2400">
                <a:latin typeface="Constantia" pitchFamily="18" charset="0"/>
              </a:rPr>
              <a:t>) ;</a:t>
            </a:r>
          </a:p>
          <a:p>
            <a:pPr lvl="1">
              <a:buFont typeface="Arial" charset="0"/>
              <a:buChar char="•"/>
            </a:pPr>
            <a:endParaRPr lang="en-US" sz="2400">
              <a:latin typeface="Constantia" pitchFamily="18" charset="0"/>
            </a:endParaRPr>
          </a:p>
          <a:p>
            <a:pPr lvl="1">
              <a:buFont typeface="Arial" charset="0"/>
              <a:buChar char="•"/>
            </a:pPr>
            <a:r>
              <a:rPr lang="en-US" sz="2400">
                <a:latin typeface="Constantia" pitchFamily="18" charset="0"/>
              </a:rPr>
              <a:t>NASA Water Vapour Project (NVAR)- research and 	understanding of variability of Earth’s water cycle </a:t>
            </a:r>
          </a:p>
          <a:p>
            <a:pPr lvl="1"/>
            <a:r>
              <a:rPr lang="en-US" sz="2400">
                <a:latin typeface="Constantia" pitchFamily="18" charset="0"/>
              </a:rPr>
              <a:t>	(</a:t>
            </a:r>
            <a:r>
              <a:rPr lang="en-US" sz="2400">
                <a:latin typeface="Times New Roman" pitchFamily="18" charset="0"/>
                <a:cs typeface="Times New Roman" pitchFamily="18" charset="0"/>
              </a:rPr>
              <a:t>1988-2001</a:t>
            </a:r>
            <a:r>
              <a:rPr lang="en-US" sz="2400">
                <a:latin typeface="Constantia" pitchFamily="18" charset="0"/>
              </a:rPr>
              <a:t>).</a:t>
            </a:r>
            <a:endParaRPr lang="en-US" sz="2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3"/>
          <p:cNvGrpSpPr>
            <a:grpSpLocks/>
          </p:cNvGrpSpPr>
          <p:nvPr/>
        </p:nvGrpSpPr>
        <p:grpSpPr bwMode="auto">
          <a:xfrm>
            <a:off x="152400" y="0"/>
            <a:ext cx="8991600" cy="1219200"/>
            <a:chOff x="74" y="126"/>
            <a:chExt cx="5664" cy="710"/>
          </a:xfrm>
        </p:grpSpPr>
        <p:pic>
          <p:nvPicPr>
            <p:cNvPr id="17412"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17410" name="Title 9"/>
          <p:cNvSpPr>
            <a:spLocks noGrp="1"/>
          </p:cNvSpPr>
          <p:nvPr>
            <p:ph type="title"/>
          </p:nvPr>
        </p:nvSpPr>
        <p:spPr>
          <a:xfrm>
            <a:off x="1219200" y="0"/>
            <a:ext cx="6705600" cy="762000"/>
          </a:xfrm>
        </p:spPr>
        <p:txBody>
          <a:bodyPr/>
          <a:lstStyle/>
          <a:p>
            <a:r>
              <a:rPr lang="en-US" sz="3600" b="1" smtClean="0">
                <a:solidFill>
                  <a:schemeClr val="tx1"/>
                </a:solidFill>
              </a:rPr>
              <a:t>CM-SAF</a:t>
            </a:r>
          </a:p>
        </p:txBody>
      </p:sp>
      <p:sp>
        <p:nvSpPr>
          <p:cNvPr id="17411" name="TextBox 19"/>
          <p:cNvSpPr txBox="1">
            <a:spLocks noChangeArrowheads="1"/>
          </p:cNvSpPr>
          <p:nvPr/>
        </p:nvSpPr>
        <p:spPr bwMode="auto">
          <a:xfrm>
            <a:off x="0" y="1143000"/>
            <a:ext cx="9144000" cy="5386090"/>
          </a:xfrm>
          <a:prstGeom prst="rect">
            <a:avLst/>
          </a:prstGeom>
          <a:noFill/>
          <a:ln w="9525">
            <a:noFill/>
            <a:miter lim="800000"/>
            <a:headEnd/>
            <a:tailEnd/>
          </a:ln>
        </p:spPr>
        <p:txBody>
          <a:bodyPr wrap="square">
            <a:spAutoFit/>
          </a:bodyPr>
          <a:lstStyle/>
          <a:p>
            <a:r>
              <a:rPr lang="en-US" sz="2400" dirty="0">
                <a:latin typeface="Constantia" pitchFamily="18" charset="0"/>
              </a:rPr>
              <a:t>CM-SAF : The Satellite Application Facility on Climate Monitoring </a:t>
            </a:r>
          </a:p>
          <a:p>
            <a:pPr lvl="1">
              <a:buFont typeface="Arial" charset="0"/>
              <a:buChar char="•"/>
            </a:pPr>
            <a:r>
              <a:rPr lang="en-US" sz="2400" dirty="0">
                <a:latin typeface="Constantia" pitchFamily="18" charset="0"/>
              </a:rPr>
              <a:t> one of the 8 EUMETSAT’s SAF Network (</a:t>
            </a:r>
            <a:r>
              <a:rPr lang="en-US" sz="2400" dirty="0">
                <a:latin typeface="Constantia" pitchFamily="18" charset="0"/>
                <a:hlinkClick r:id="rId5"/>
              </a:rPr>
              <a:t>www.eumetsat.int</a:t>
            </a:r>
            <a:r>
              <a:rPr lang="en-US" sz="2400" dirty="0">
                <a:latin typeface="Constantia" pitchFamily="18" charset="0"/>
              </a:rPr>
              <a:t>)</a:t>
            </a:r>
          </a:p>
          <a:p>
            <a:pPr lvl="1">
              <a:buFont typeface="Arial" charset="0"/>
              <a:buChar char="•"/>
            </a:pPr>
            <a:r>
              <a:rPr lang="en-US" sz="2400" dirty="0">
                <a:latin typeface="Constantia" pitchFamily="18" charset="0"/>
              </a:rPr>
              <a:t> plays major role in EUMETSAT’s activities towards CM</a:t>
            </a:r>
          </a:p>
          <a:p>
            <a:pPr lvl="1">
              <a:buFont typeface="Arial" charset="0"/>
              <a:buChar char="•"/>
            </a:pPr>
            <a:r>
              <a:rPr lang="en-US" sz="2400" dirty="0">
                <a:latin typeface="Constantia" pitchFamily="18" charset="0"/>
              </a:rPr>
              <a:t> Consortium: </a:t>
            </a:r>
            <a:r>
              <a:rPr lang="en-US" sz="2000" dirty="0" smtClean="0">
                <a:latin typeface="Constantia" pitchFamily="18" charset="0"/>
              </a:rPr>
              <a:t>Germany </a:t>
            </a:r>
            <a:r>
              <a:rPr lang="en-US" sz="2000" dirty="0">
                <a:latin typeface="Constantia" pitchFamily="18" charset="0"/>
              </a:rPr>
              <a:t>(leader), Finland, Belgium, </a:t>
            </a:r>
            <a:r>
              <a:rPr lang="en-US" sz="2000" dirty="0" smtClean="0">
                <a:latin typeface="Constantia" pitchFamily="18" charset="0"/>
              </a:rPr>
              <a:t>Netherlands,      </a:t>
            </a:r>
            <a:r>
              <a:rPr lang="en-US" sz="2000" dirty="0">
                <a:latin typeface="Constantia" pitchFamily="18" charset="0"/>
              </a:rPr>
              <a:t>			Sweden and </a:t>
            </a:r>
            <a:r>
              <a:rPr lang="en-US" sz="2000" dirty="0" smtClean="0">
                <a:latin typeface="Constantia" pitchFamily="18" charset="0"/>
              </a:rPr>
              <a:t>Switzerland</a:t>
            </a:r>
          </a:p>
          <a:p>
            <a:pPr lvl="1"/>
            <a:endParaRPr lang="en-US" sz="2000" dirty="0">
              <a:latin typeface="Constantia" pitchFamily="18" charset="0"/>
            </a:endParaRPr>
          </a:p>
          <a:p>
            <a:pPr lvl="1">
              <a:buFont typeface="Arial" charset="0"/>
              <a:buChar char="•"/>
            </a:pPr>
            <a:r>
              <a:rPr lang="en-US" sz="2400" dirty="0" smtClean="0">
                <a:latin typeface="Constantia" pitchFamily="18" charset="0"/>
              </a:rPr>
              <a:t>Initial </a:t>
            </a:r>
            <a:r>
              <a:rPr lang="en-US" sz="2400" dirty="0">
                <a:latin typeface="Constantia" pitchFamily="18" charset="0"/>
              </a:rPr>
              <a:t>Operation Phase in </a:t>
            </a:r>
            <a:r>
              <a:rPr lang="en-US" sz="2400" dirty="0">
                <a:latin typeface="Times New Roman" pitchFamily="18" charset="0"/>
                <a:cs typeface="Times New Roman" pitchFamily="18" charset="0"/>
              </a:rPr>
              <a:t>2004- </a:t>
            </a:r>
            <a:endParaRPr lang="en-US" sz="2400" dirty="0" smtClean="0">
              <a:latin typeface="Times New Roman" pitchFamily="18" charset="0"/>
              <a:cs typeface="Times New Roman" pitchFamily="18" charset="0"/>
            </a:endParaRPr>
          </a:p>
          <a:p>
            <a:pPr lvl="2">
              <a:buFont typeface="Arial" charset="0"/>
              <a:buChar char="•"/>
            </a:pPr>
            <a:r>
              <a:rPr lang="en-US" sz="2000" dirty="0" smtClean="0">
                <a:latin typeface="Times New Roman" pitchFamily="18" charset="0"/>
                <a:cs typeface="Times New Roman" pitchFamily="18" charset="0"/>
              </a:rPr>
              <a:t>Develop algorithms to derive radiation, water </a:t>
            </a:r>
            <a:r>
              <a:rPr lang="en-US" sz="2000" dirty="0" err="1" smtClean="0">
                <a:latin typeface="Times New Roman" pitchFamily="18" charset="0"/>
                <a:cs typeface="Times New Roman" pitchFamily="18" charset="0"/>
              </a:rPr>
              <a:t>vapour</a:t>
            </a:r>
            <a:r>
              <a:rPr lang="en-US" sz="2000" dirty="0" smtClean="0">
                <a:latin typeface="Times New Roman" pitchFamily="18" charset="0"/>
                <a:cs typeface="Times New Roman" pitchFamily="18" charset="0"/>
              </a:rPr>
              <a:t> and cloud variables</a:t>
            </a:r>
          </a:p>
          <a:p>
            <a:pPr lvl="2">
              <a:buFont typeface="Arial" charset="0"/>
              <a:buChar char="•"/>
            </a:pPr>
            <a:r>
              <a:rPr lang="en-US" sz="2000" dirty="0" smtClean="0">
                <a:latin typeface="Times New Roman" pitchFamily="18" charset="0"/>
                <a:cs typeface="Times New Roman" pitchFamily="18" charset="0"/>
              </a:rPr>
              <a:t>Near real products (monthly mean values within 8 weeks after </a:t>
            </a:r>
            <a:r>
              <a:rPr lang="en-US" sz="2000" dirty="0" err="1" smtClean="0">
                <a:latin typeface="Times New Roman" pitchFamily="18" charset="0"/>
                <a:cs typeface="Times New Roman" pitchFamily="18" charset="0"/>
              </a:rPr>
              <a:t>obs</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lvl="1">
              <a:buFont typeface="Arial" charset="0"/>
              <a:buChar char="•"/>
            </a:pPr>
            <a:endParaRPr lang="en-US" sz="2400" dirty="0" smtClean="0">
              <a:latin typeface="Constantia" pitchFamily="18" charset="0"/>
              <a:cs typeface="Times New Roman" pitchFamily="18" charset="0"/>
            </a:endParaRPr>
          </a:p>
          <a:p>
            <a:pPr lvl="1">
              <a:buFont typeface="Arial" charset="0"/>
              <a:buChar char="•"/>
            </a:pPr>
            <a:r>
              <a:rPr lang="en-US" sz="2400" dirty="0" smtClean="0">
                <a:latin typeface="Constantia" pitchFamily="18" charset="0"/>
                <a:cs typeface="Times New Roman" pitchFamily="18" charset="0"/>
              </a:rPr>
              <a:t>Continuous Development and Operations Phase(CDOP)</a:t>
            </a:r>
            <a:r>
              <a:rPr lang="en-US" sz="2400" dirty="0" smtClean="0">
                <a:latin typeface="Times New Roman" pitchFamily="18" charset="0"/>
                <a:cs typeface="Times New Roman" pitchFamily="18" charset="0"/>
              </a:rPr>
              <a:t> </a:t>
            </a:r>
          </a:p>
          <a:p>
            <a:pPr lvl="1"/>
            <a:r>
              <a:rPr lang="en-US" sz="2400" dirty="0">
                <a:latin typeface="Times New Roman" pitchFamily="18" charset="0"/>
                <a:cs typeface="Times New Roman" pitchFamily="18" charset="0"/>
              </a:rPr>
              <a:t>	2007- 2012</a:t>
            </a:r>
            <a:r>
              <a:rPr lang="en-US" sz="2400" dirty="0" smtClean="0">
                <a:latin typeface="Times New Roman" pitchFamily="18" charset="0"/>
                <a:cs typeface="Times New Roman" pitchFamily="18" charset="0"/>
              </a:rPr>
              <a:t>)</a:t>
            </a:r>
            <a:endParaRPr lang="en-US" sz="2400" dirty="0">
              <a:latin typeface="Constantia" pitchFamily="18" charset="0"/>
              <a:cs typeface="Times New Roman" pitchFamily="18" charset="0"/>
            </a:endParaRPr>
          </a:p>
          <a:p>
            <a:pPr lvl="2">
              <a:buFont typeface="Arial" charset="0"/>
              <a:buChar char="•"/>
            </a:pPr>
            <a:r>
              <a:rPr lang="de-DE" sz="2000" dirty="0" smtClean="0">
                <a:latin typeface="+mn-lt"/>
              </a:rPr>
              <a:t>Continued </a:t>
            </a:r>
            <a:r>
              <a:rPr lang="de-DE" sz="2000" dirty="0" smtClean="0">
                <a:latin typeface="+mn-lt"/>
              </a:rPr>
              <a:t>development of the algorithms, careful intercalibration of radiances from different sensors </a:t>
            </a:r>
            <a:r>
              <a:rPr lang="de-DE" sz="2000" dirty="0" smtClean="0">
                <a:latin typeface="+mn-lt"/>
              </a:rPr>
              <a:t>(produce long time-series)</a:t>
            </a:r>
            <a:endParaRPr lang="en-US" sz="2000" dirty="0">
              <a:latin typeface="+mn-lt"/>
              <a:cs typeface="Times New Roman" pitchFamily="18" charset="0"/>
            </a:endParaRPr>
          </a:p>
          <a:p>
            <a:pPr lvl="1">
              <a:buFont typeface="Arial" charset="0"/>
              <a:buChar char="•"/>
            </a:pPr>
            <a:r>
              <a:rPr lang="en-US" sz="2400" dirty="0">
                <a:latin typeface="Times New Roman" pitchFamily="18" charset="0"/>
                <a:cs typeface="Times New Roman" pitchFamily="18" charset="0"/>
              </a:rPr>
              <a:t>Spatial coverage from regional to global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p:cNvGrpSpPr>
          <p:nvPr/>
        </p:nvGrpSpPr>
        <p:grpSpPr bwMode="auto">
          <a:xfrm>
            <a:off x="152400" y="0"/>
            <a:ext cx="8991600" cy="1219200"/>
            <a:chOff x="74" y="126"/>
            <a:chExt cx="5664" cy="710"/>
          </a:xfrm>
        </p:grpSpPr>
        <p:pic>
          <p:nvPicPr>
            <p:cNvPr id="18441"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18442"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18434" name="Title 9"/>
          <p:cNvSpPr>
            <a:spLocks noGrp="1"/>
          </p:cNvSpPr>
          <p:nvPr>
            <p:ph type="title"/>
          </p:nvPr>
        </p:nvSpPr>
        <p:spPr>
          <a:xfrm>
            <a:off x="1219200" y="0"/>
            <a:ext cx="6705600" cy="762000"/>
          </a:xfrm>
        </p:spPr>
        <p:txBody>
          <a:bodyPr/>
          <a:lstStyle/>
          <a:p>
            <a:r>
              <a:rPr lang="en-US" sz="3600" b="1" smtClean="0">
                <a:solidFill>
                  <a:schemeClr val="tx1"/>
                </a:solidFill>
              </a:rPr>
              <a:t>DATA SETs (ground-based)</a:t>
            </a:r>
          </a:p>
        </p:txBody>
      </p:sp>
      <p:pic>
        <p:nvPicPr>
          <p:cNvPr id="18435" name="Picture 3" descr="global_surface_obs_mar2007_2_meted"/>
          <p:cNvPicPr>
            <a:picLocks noChangeAspect="1" noChangeArrowheads="1"/>
          </p:cNvPicPr>
          <p:nvPr/>
        </p:nvPicPr>
        <p:blipFill>
          <a:blip r:embed="rId5" cstate="print"/>
          <a:srcRect/>
          <a:stretch>
            <a:fillRect/>
          </a:stretch>
        </p:blipFill>
        <p:spPr bwMode="auto">
          <a:xfrm>
            <a:off x="152400" y="1295400"/>
            <a:ext cx="5164138" cy="2590800"/>
          </a:xfrm>
          <a:prstGeom prst="rect">
            <a:avLst/>
          </a:prstGeom>
          <a:noFill/>
          <a:ln w="9525">
            <a:noFill/>
            <a:miter lim="800000"/>
            <a:headEnd/>
            <a:tailEnd/>
          </a:ln>
        </p:spPr>
      </p:pic>
      <p:pic>
        <p:nvPicPr>
          <p:cNvPr id="18436" name="Picture 7" descr="global_radiosonde_2_meted"/>
          <p:cNvPicPr>
            <a:picLocks noChangeAspect="1" noChangeArrowheads="1"/>
          </p:cNvPicPr>
          <p:nvPr/>
        </p:nvPicPr>
        <p:blipFill>
          <a:blip r:embed="rId6" cstate="print"/>
          <a:srcRect/>
          <a:stretch>
            <a:fillRect/>
          </a:stretch>
        </p:blipFill>
        <p:spPr bwMode="auto">
          <a:xfrm>
            <a:off x="152400" y="4114800"/>
            <a:ext cx="5164138" cy="2590800"/>
          </a:xfrm>
          <a:prstGeom prst="rect">
            <a:avLst/>
          </a:prstGeom>
          <a:noFill/>
          <a:ln w="9525">
            <a:noFill/>
            <a:miter lim="800000"/>
            <a:headEnd/>
            <a:tailEnd/>
          </a:ln>
        </p:spPr>
      </p:pic>
      <p:sp>
        <p:nvSpPr>
          <p:cNvPr id="18437" name="Rectangle 10"/>
          <p:cNvSpPr>
            <a:spLocks noChangeArrowheads="1"/>
          </p:cNvSpPr>
          <p:nvPr/>
        </p:nvSpPr>
        <p:spPr bwMode="auto">
          <a:xfrm>
            <a:off x="5562600" y="5562600"/>
            <a:ext cx="3581400" cy="584200"/>
          </a:xfrm>
          <a:prstGeom prst="rect">
            <a:avLst/>
          </a:prstGeom>
          <a:noFill/>
          <a:ln w="9525">
            <a:noFill/>
            <a:miter lim="800000"/>
            <a:headEnd/>
            <a:tailEnd/>
          </a:ln>
        </p:spPr>
        <p:txBody>
          <a:bodyPr>
            <a:spAutoFit/>
          </a:bodyPr>
          <a:lstStyle/>
          <a:p>
            <a:r>
              <a:rPr lang="en-US" sz="1600" dirty="0">
                <a:latin typeface="Constantia" pitchFamily="18" charset="0"/>
              </a:rPr>
              <a:t>http://www.eumetrain.org/resources/climate_saf_2011.html </a:t>
            </a:r>
          </a:p>
        </p:txBody>
      </p:sp>
      <p:sp>
        <p:nvSpPr>
          <p:cNvPr id="18438" name="Text Box 27"/>
          <p:cNvSpPr txBox="1">
            <a:spLocks noChangeArrowheads="1"/>
          </p:cNvSpPr>
          <p:nvPr/>
        </p:nvSpPr>
        <p:spPr bwMode="auto">
          <a:xfrm>
            <a:off x="5410200" y="6172200"/>
            <a:ext cx="2132013" cy="263525"/>
          </a:xfrm>
          <a:prstGeom prst="rect">
            <a:avLst/>
          </a:prstGeom>
          <a:noFill/>
          <a:ln w="9525">
            <a:noFill/>
            <a:miter lim="800000"/>
            <a:headEnd/>
            <a:tailEnd/>
          </a:ln>
        </p:spPr>
        <p:txBody>
          <a:bodyPr wrap="none" lIns="90000" tIns="46800" rIns="90000" bIns="46800">
            <a:spAutoFit/>
          </a:bodyPr>
          <a:lstStyle/>
          <a:p>
            <a:pPr defTabSz="868363"/>
            <a:r>
              <a:rPr lang="de-DE" sz="1100" dirty="0">
                <a:latin typeface="Constantia" pitchFamily="18" charset="0"/>
              </a:rPr>
              <a:t>Christine Träger-Chatterjee and</a:t>
            </a:r>
          </a:p>
        </p:txBody>
      </p:sp>
      <p:sp>
        <p:nvSpPr>
          <p:cNvPr id="18439" name="Text Box 28"/>
          <p:cNvSpPr txBox="1">
            <a:spLocks noChangeArrowheads="1"/>
          </p:cNvSpPr>
          <p:nvPr/>
        </p:nvSpPr>
        <p:spPr bwMode="auto">
          <a:xfrm>
            <a:off x="7467600" y="6172200"/>
            <a:ext cx="1296988" cy="260350"/>
          </a:xfrm>
          <a:prstGeom prst="rect">
            <a:avLst/>
          </a:prstGeom>
          <a:noFill/>
          <a:ln w="9525">
            <a:noFill/>
            <a:miter lim="800000"/>
            <a:headEnd/>
            <a:tailEnd/>
          </a:ln>
        </p:spPr>
        <p:txBody>
          <a:bodyPr wrap="none" lIns="90000" tIns="46800" rIns="90000" bIns="46800">
            <a:spAutoFit/>
          </a:bodyPr>
          <a:lstStyle/>
          <a:p>
            <a:pPr defTabSz="868363"/>
            <a:r>
              <a:rPr lang="de-DE" sz="1100" dirty="0">
                <a:latin typeface="Constantia" pitchFamily="18" charset="0"/>
              </a:rPr>
              <a:t>Jörg Trentmann</a:t>
            </a:r>
          </a:p>
        </p:txBody>
      </p:sp>
      <p:sp>
        <p:nvSpPr>
          <p:cNvPr id="18440" name="Text Box 4"/>
          <p:cNvSpPr txBox="1">
            <a:spLocks noChangeArrowheads="1"/>
          </p:cNvSpPr>
          <p:nvPr/>
        </p:nvSpPr>
        <p:spPr bwMode="auto">
          <a:xfrm>
            <a:off x="5410200" y="1600201"/>
            <a:ext cx="3733800" cy="3693319"/>
          </a:xfrm>
          <a:prstGeom prst="rect">
            <a:avLst/>
          </a:prstGeom>
          <a:solidFill>
            <a:schemeClr val="bg1"/>
          </a:solidFill>
          <a:ln w="19050">
            <a:solidFill>
              <a:schemeClr val="tx1"/>
            </a:solidFill>
            <a:miter lim="800000"/>
            <a:headEnd/>
            <a:tailEnd/>
          </a:ln>
        </p:spPr>
        <p:txBody>
          <a:bodyPr wrap="square">
            <a:spAutoFit/>
          </a:bodyPr>
          <a:lstStyle/>
          <a:p>
            <a:pPr marL="177800" indent="-177800">
              <a:buFont typeface="Arial" charset="0"/>
              <a:buChar char="•"/>
            </a:pPr>
            <a:r>
              <a:rPr lang="en-US" dirty="0">
                <a:latin typeface="Constantia" pitchFamily="18" charset="0"/>
              </a:rPr>
              <a:t>Highly </a:t>
            </a:r>
            <a:r>
              <a:rPr lang="en-US" dirty="0" smtClean="0">
                <a:latin typeface="Constantia" pitchFamily="18" charset="0"/>
              </a:rPr>
              <a:t>accurate (if ground stations are well maintained)</a:t>
            </a:r>
            <a:endParaRPr lang="en-US" dirty="0">
              <a:latin typeface="Constantia" pitchFamily="18" charset="0"/>
            </a:endParaRPr>
          </a:p>
          <a:p>
            <a:pPr marL="177800" indent="-177800">
              <a:buFont typeface="Arial" charset="0"/>
              <a:buChar char="•"/>
            </a:pPr>
            <a:r>
              <a:rPr lang="en-US" dirty="0">
                <a:latin typeface="Constantia" pitchFamily="18" charset="0"/>
              </a:rPr>
              <a:t>Important – used to validate and calibrate satellite data</a:t>
            </a:r>
          </a:p>
          <a:p>
            <a:pPr marL="177800" indent="-177800"/>
            <a:endParaRPr lang="en-US" dirty="0">
              <a:latin typeface="Constantia" pitchFamily="18" charset="0"/>
            </a:endParaRPr>
          </a:p>
          <a:p>
            <a:pPr marL="177800" indent="-177800"/>
            <a:r>
              <a:rPr lang="en-US" b="1" dirty="0">
                <a:latin typeface="Constantia" pitchFamily="18" charset="0"/>
              </a:rPr>
              <a:t>However</a:t>
            </a:r>
          </a:p>
          <a:p>
            <a:pPr marL="177800" indent="-177800">
              <a:buFont typeface="Arial" charset="0"/>
              <a:buChar char="•"/>
            </a:pPr>
            <a:r>
              <a:rPr lang="en-US" dirty="0">
                <a:latin typeface="Constantia" pitchFamily="18" charset="0"/>
              </a:rPr>
              <a:t>Patchy </a:t>
            </a:r>
          </a:p>
          <a:p>
            <a:pPr marL="177800" indent="-177800"/>
            <a:r>
              <a:rPr lang="en-US" dirty="0">
                <a:latin typeface="Constantia" pitchFamily="18" charset="0"/>
              </a:rPr>
              <a:t>(dense over land, sparse mainly over ocean)</a:t>
            </a:r>
          </a:p>
          <a:p>
            <a:pPr marL="177800" indent="-177800">
              <a:buFont typeface="Arial" charset="0"/>
              <a:buChar char="•"/>
            </a:pPr>
            <a:endParaRPr lang="en-US" dirty="0">
              <a:latin typeface="Constantia" pitchFamily="18" charset="0"/>
            </a:endParaRPr>
          </a:p>
          <a:p>
            <a:pPr marL="177800" indent="-177800">
              <a:buFont typeface="Arial" charset="0"/>
              <a:buChar char="•"/>
            </a:pPr>
            <a:r>
              <a:rPr lang="en-US" dirty="0">
                <a:latin typeface="Constantia" pitchFamily="18" charset="0"/>
              </a:rPr>
              <a:t>Even worse for upper-air observation</a:t>
            </a:r>
          </a:p>
          <a:p>
            <a:pPr marL="177800" indent="-177800">
              <a:buFontTx/>
              <a:buChar char="•"/>
            </a:pPr>
            <a:endParaRPr lang="en-US" dirty="0">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
          <p:cNvGrpSpPr>
            <a:grpSpLocks/>
          </p:cNvGrpSpPr>
          <p:nvPr/>
        </p:nvGrpSpPr>
        <p:grpSpPr bwMode="auto">
          <a:xfrm>
            <a:off x="152400" y="0"/>
            <a:ext cx="8991600" cy="1219200"/>
            <a:chOff x="74" y="126"/>
            <a:chExt cx="5664" cy="710"/>
          </a:xfrm>
        </p:grpSpPr>
        <p:pic>
          <p:nvPicPr>
            <p:cNvPr id="20488"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20489"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20482" name="Title 9"/>
          <p:cNvSpPr>
            <a:spLocks noGrp="1"/>
          </p:cNvSpPr>
          <p:nvPr>
            <p:ph type="title"/>
          </p:nvPr>
        </p:nvSpPr>
        <p:spPr>
          <a:xfrm>
            <a:off x="1219200" y="0"/>
            <a:ext cx="6705600" cy="762000"/>
          </a:xfrm>
        </p:spPr>
        <p:txBody>
          <a:bodyPr/>
          <a:lstStyle/>
          <a:p>
            <a:r>
              <a:rPr lang="en-US" sz="3600" b="1" smtClean="0">
                <a:solidFill>
                  <a:schemeClr val="tx1"/>
                </a:solidFill>
              </a:rPr>
              <a:t>DATA SETs (satellite)</a:t>
            </a:r>
          </a:p>
        </p:txBody>
      </p:sp>
      <p:pic>
        <p:nvPicPr>
          <p:cNvPr id="20483" name="Picture 4" descr="global-coverage-ATOVS"/>
          <p:cNvPicPr>
            <a:picLocks noChangeAspect="1" noChangeArrowheads="1"/>
          </p:cNvPicPr>
          <p:nvPr/>
        </p:nvPicPr>
        <p:blipFill>
          <a:blip r:embed="rId5" cstate="print"/>
          <a:srcRect/>
          <a:stretch>
            <a:fillRect/>
          </a:stretch>
        </p:blipFill>
        <p:spPr bwMode="auto">
          <a:xfrm>
            <a:off x="0" y="1295400"/>
            <a:ext cx="4800600" cy="3581400"/>
          </a:xfrm>
          <a:prstGeom prst="rect">
            <a:avLst/>
          </a:prstGeom>
          <a:noFill/>
          <a:ln w="9525">
            <a:noFill/>
            <a:miter lim="800000"/>
            <a:headEnd/>
            <a:tailEnd/>
          </a:ln>
        </p:spPr>
      </p:pic>
      <p:sp>
        <p:nvSpPr>
          <p:cNvPr id="20484" name="Rectangle 10"/>
          <p:cNvSpPr>
            <a:spLocks noChangeArrowheads="1"/>
          </p:cNvSpPr>
          <p:nvPr/>
        </p:nvSpPr>
        <p:spPr bwMode="auto">
          <a:xfrm>
            <a:off x="533400" y="5105400"/>
            <a:ext cx="3581400" cy="584200"/>
          </a:xfrm>
          <a:prstGeom prst="rect">
            <a:avLst/>
          </a:prstGeom>
          <a:noFill/>
          <a:ln w="9525">
            <a:noFill/>
            <a:miter lim="800000"/>
            <a:headEnd/>
            <a:tailEnd/>
          </a:ln>
        </p:spPr>
        <p:txBody>
          <a:bodyPr>
            <a:spAutoFit/>
          </a:bodyPr>
          <a:lstStyle/>
          <a:p>
            <a:r>
              <a:rPr lang="en-US" sz="1600">
                <a:latin typeface="Constantia" pitchFamily="18" charset="0"/>
              </a:rPr>
              <a:t>http://www.eumetrain.org/resources/climate_saf_2011.html </a:t>
            </a:r>
          </a:p>
        </p:txBody>
      </p:sp>
      <p:sp>
        <p:nvSpPr>
          <p:cNvPr id="20485" name="Text Box 27"/>
          <p:cNvSpPr txBox="1">
            <a:spLocks noChangeArrowheads="1"/>
          </p:cNvSpPr>
          <p:nvPr/>
        </p:nvSpPr>
        <p:spPr bwMode="auto">
          <a:xfrm>
            <a:off x="381000" y="5638800"/>
            <a:ext cx="2132013" cy="263525"/>
          </a:xfrm>
          <a:prstGeom prst="rect">
            <a:avLst/>
          </a:prstGeom>
          <a:noFill/>
          <a:ln w="9525">
            <a:noFill/>
            <a:miter lim="800000"/>
            <a:headEnd/>
            <a:tailEnd/>
          </a:ln>
        </p:spPr>
        <p:txBody>
          <a:bodyPr wrap="none" lIns="90000" tIns="46800" rIns="90000" bIns="46800">
            <a:spAutoFit/>
          </a:bodyPr>
          <a:lstStyle/>
          <a:p>
            <a:pPr defTabSz="868363"/>
            <a:r>
              <a:rPr lang="de-DE" sz="1100">
                <a:latin typeface="Constantia" pitchFamily="18" charset="0"/>
              </a:rPr>
              <a:t>Christine Träger-Chatterjee and</a:t>
            </a:r>
          </a:p>
        </p:txBody>
      </p:sp>
      <p:sp>
        <p:nvSpPr>
          <p:cNvPr id="20486" name="Text Box 28"/>
          <p:cNvSpPr txBox="1">
            <a:spLocks noChangeArrowheads="1"/>
          </p:cNvSpPr>
          <p:nvPr/>
        </p:nvSpPr>
        <p:spPr bwMode="auto">
          <a:xfrm>
            <a:off x="2438400" y="5638800"/>
            <a:ext cx="1296988" cy="260350"/>
          </a:xfrm>
          <a:prstGeom prst="rect">
            <a:avLst/>
          </a:prstGeom>
          <a:noFill/>
          <a:ln w="9525">
            <a:noFill/>
            <a:miter lim="800000"/>
            <a:headEnd/>
            <a:tailEnd/>
          </a:ln>
        </p:spPr>
        <p:txBody>
          <a:bodyPr wrap="none" lIns="90000" tIns="46800" rIns="90000" bIns="46800">
            <a:spAutoFit/>
          </a:bodyPr>
          <a:lstStyle/>
          <a:p>
            <a:pPr defTabSz="868363"/>
            <a:r>
              <a:rPr lang="de-DE" sz="1100">
                <a:latin typeface="Constantia" pitchFamily="18" charset="0"/>
              </a:rPr>
              <a:t>Jörg Trentmann</a:t>
            </a:r>
          </a:p>
        </p:txBody>
      </p:sp>
      <p:sp>
        <p:nvSpPr>
          <p:cNvPr id="20487" name="Text Box 4"/>
          <p:cNvSpPr txBox="1">
            <a:spLocks noChangeArrowheads="1"/>
          </p:cNvSpPr>
          <p:nvPr/>
        </p:nvSpPr>
        <p:spPr bwMode="auto">
          <a:xfrm>
            <a:off x="5029200" y="1447800"/>
            <a:ext cx="3810000" cy="3416300"/>
          </a:xfrm>
          <a:prstGeom prst="rect">
            <a:avLst/>
          </a:prstGeom>
          <a:solidFill>
            <a:schemeClr val="bg1"/>
          </a:solidFill>
          <a:ln w="19050">
            <a:solidFill>
              <a:schemeClr val="tx1"/>
            </a:solidFill>
            <a:miter lim="800000"/>
            <a:headEnd/>
            <a:tailEnd/>
          </a:ln>
        </p:spPr>
        <p:txBody>
          <a:bodyPr>
            <a:spAutoFit/>
          </a:bodyPr>
          <a:lstStyle/>
          <a:p>
            <a:pPr marL="177800" indent="-177800">
              <a:buFont typeface="Arial" charset="0"/>
              <a:buChar char="•"/>
            </a:pPr>
            <a:r>
              <a:rPr lang="en-US">
                <a:latin typeface="Constantia" pitchFamily="18" charset="0"/>
              </a:rPr>
              <a:t>Lot of climate processes over ocean (not covered by ground obs)</a:t>
            </a:r>
          </a:p>
          <a:p>
            <a:pPr marL="177800" indent="-177800">
              <a:buFontTx/>
              <a:buChar char="•"/>
            </a:pPr>
            <a:endParaRPr lang="en-US">
              <a:latin typeface="Constantia" pitchFamily="18" charset="0"/>
            </a:endParaRPr>
          </a:p>
          <a:p>
            <a:pPr marL="177800" indent="-177800">
              <a:buFontTx/>
              <a:buChar char="•"/>
            </a:pPr>
            <a:r>
              <a:rPr lang="en-US">
                <a:latin typeface="Constantia" pitchFamily="18" charset="0"/>
              </a:rPr>
              <a:t>Satellite provide a more complete picture + measures parameters @ TOA.</a:t>
            </a:r>
          </a:p>
          <a:p>
            <a:pPr marL="177800" indent="-177800">
              <a:buFontTx/>
              <a:buChar char="•"/>
            </a:pPr>
            <a:endParaRPr lang="en-US">
              <a:latin typeface="Constantia" pitchFamily="18" charset="0"/>
            </a:endParaRPr>
          </a:p>
          <a:p>
            <a:pPr marL="177800" indent="-177800">
              <a:buFontTx/>
              <a:buChar char="•"/>
            </a:pPr>
            <a:r>
              <a:rPr lang="en-US">
                <a:latin typeface="Constantia" pitchFamily="18" charset="0"/>
              </a:rPr>
              <a:t>Monitor entire globe (polar orbiting sat)</a:t>
            </a:r>
          </a:p>
          <a:p>
            <a:pPr marL="177800" indent="-177800">
              <a:buFontTx/>
              <a:buChar char="•"/>
            </a:pPr>
            <a:r>
              <a:rPr lang="en-US">
                <a:latin typeface="Constantia" pitchFamily="18" charset="0"/>
              </a:rPr>
              <a:t>Monitor field of whole disk (geostationary sats)</a:t>
            </a:r>
          </a:p>
          <a:p>
            <a:pPr marL="177800" indent="-177800">
              <a:buFontTx/>
              <a:buChar char="•"/>
            </a:pPr>
            <a:endParaRPr lang="en-US">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152400" y="0"/>
            <a:ext cx="8991600" cy="1219200"/>
            <a:chOff x="74" y="126"/>
            <a:chExt cx="5664" cy="710"/>
          </a:xfrm>
        </p:grpSpPr>
        <p:pic>
          <p:nvPicPr>
            <p:cNvPr id="22534"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22535"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22530" name="Title 9"/>
          <p:cNvSpPr>
            <a:spLocks noGrp="1"/>
          </p:cNvSpPr>
          <p:nvPr>
            <p:ph type="title"/>
          </p:nvPr>
        </p:nvSpPr>
        <p:spPr>
          <a:xfrm>
            <a:off x="1219200" y="0"/>
            <a:ext cx="6705600" cy="762000"/>
          </a:xfrm>
        </p:spPr>
        <p:txBody>
          <a:bodyPr/>
          <a:lstStyle/>
          <a:p>
            <a:r>
              <a:rPr lang="en-US" sz="3600" b="1" smtClean="0">
                <a:solidFill>
                  <a:schemeClr val="tx1"/>
                </a:solidFill>
              </a:rPr>
              <a:t>DATA SETs</a:t>
            </a:r>
          </a:p>
        </p:txBody>
      </p:sp>
      <p:sp>
        <p:nvSpPr>
          <p:cNvPr id="22531" name="Text Box 4"/>
          <p:cNvSpPr txBox="1">
            <a:spLocks noChangeArrowheads="1"/>
          </p:cNvSpPr>
          <p:nvPr/>
        </p:nvSpPr>
        <p:spPr bwMode="auto">
          <a:xfrm>
            <a:off x="152400" y="1676400"/>
            <a:ext cx="4267200" cy="4247317"/>
          </a:xfrm>
          <a:prstGeom prst="rect">
            <a:avLst/>
          </a:prstGeom>
          <a:solidFill>
            <a:schemeClr val="bg1"/>
          </a:solidFill>
          <a:ln w="19050">
            <a:solidFill>
              <a:schemeClr val="tx1"/>
            </a:solidFill>
            <a:miter lim="800000"/>
            <a:headEnd/>
            <a:tailEnd/>
          </a:ln>
        </p:spPr>
        <p:txBody>
          <a:bodyPr>
            <a:spAutoFit/>
          </a:bodyPr>
          <a:lstStyle/>
          <a:p>
            <a:pPr marL="177800" indent="-177800"/>
            <a:r>
              <a:rPr lang="en-US" b="1" u="sng" dirty="0">
                <a:latin typeface="Constantia" pitchFamily="18" charset="0"/>
              </a:rPr>
              <a:t>Near real time </a:t>
            </a:r>
            <a:r>
              <a:rPr lang="en-US" b="1" u="sng" dirty="0" smtClean="0">
                <a:latin typeface="Constantia" pitchFamily="18" charset="0"/>
              </a:rPr>
              <a:t>(express) data </a:t>
            </a:r>
            <a:r>
              <a:rPr lang="en-US" b="1" u="sng" dirty="0">
                <a:latin typeface="Constantia" pitchFamily="18" charset="0"/>
              </a:rPr>
              <a:t>set</a:t>
            </a:r>
            <a:r>
              <a:rPr lang="en-US" dirty="0">
                <a:latin typeface="Constantia" pitchFamily="18" charset="0"/>
              </a:rPr>
              <a:t/>
            </a:r>
            <a:br>
              <a:rPr lang="en-US" dirty="0">
                <a:latin typeface="Constantia" pitchFamily="18" charset="0"/>
              </a:rPr>
            </a:br>
            <a:endParaRPr lang="en-US" dirty="0">
              <a:latin typeface="Constantia" pitchFamily="18" charset="0"/>
            </a:endParaRPr>
          </a:p>
          <a:p>
            <a:pPr marL="177800" indent="-177800">
              <a:buFontTx/>
              <a:buChar char="•"/>
            </a:pPr>
            <a:r>
              <a:rPr lang="en-US" dirty="0">
                <a:latin typeface="Constantia" pitchFamily="18" charset="0"/>
              </a:rPr>
              <a:t>Operationally generated on a monthly </a:t>
            </a:r>
            <a:r>
              <a:rPr lang="en-US" dirty="0" smtClean="0">
                <a:latin typeface="Constantia" pitchFamily="18" charset="0"/>
              </a:rPr>
              <a:t>basis</a:t>
            </a:r>
            <a:r>
              <a:rPr lang="en-US" dirty="0">
                <a:latin typeface="Constantia" pitchFamily="18" charset="0"/>
              </a:rPr>
              <a:t/>
            </a:r>
            <a:br>
              <a:rPr lang="en-US" dirty="0">
                <a:latin typeface="Constantia" pitchFamily="18" charset="0"/>
              </a:rPr>
            </a:br>
            <a:endParaRPr lang="en-US" dirty="0">
              <a:latin typeface="Constantia" pitchFamily="18" charset="0"/>
            </a:endParaRPr>
          </a:p>
          <a:p>
            <a:pPr marL="177800" indent="-177800">
              <a:buFontTx/>
              <a:buChar char="•"/>
            </a:pPr>
            <a:r>
              <a:rPr lang="en-US" dirty="0">
                <a:latin typeface="Constantia" pitchFamily="18" charset="0"/>
              </a:rPr>
              <a:t>First-order satellite calibration is considered</a:t>
            </a:r>
            <a:br>
              <a:rPr lang="en-US" dirty="0">
                <a:latin typeface="Constantia" pitchFamily="18" charset="0"/>
              </a:rPr>
            </a:br>
            <a:endParaRPr lang="en-US" dirty="0">
              <a:latin typeface="Constantia" pitchFamily="18" charset="0"/>
            </a:endParaRPr>
          </a:p>
          <a:p>
            <a:pPr marL="177800" indent="-177800">
              <a:buFontTx/>
              <a:buChar char="•"/>
            </a:pPr>
            <a:r>
              <a:rPr lang="en-US" dirty="0">
                <a:latin typeface="Constantia" pitchFamily="18" charset="0"/>
              </a:rPr>
              <a:t>Not homogeneous over time</a:t>
            </a:r>
            <a:br>
              <a:rPr lang="en-US" dirty="0">
                <a:latin typeface="Constantia" pitchFamily="18" charset="0"/>
              </a:rPr>
            </a:br>
            <a:endParaRPr lang="en-US" dirty="0">
              <a:latin typeface="Constantia" pitchFamily="18" charset="0"/>
            </a:endParaRPr>
          </a:p>
          <a:p>
            <a:pPr marL="177800" indent="-177800">
              <a:buFontTx/>
              <a:buChar char="•"/>
            </a:pPr>
            <a:r>
              <a:rPr lang="en-US" dirty="0">
                <a:latin typeface="Constantia" pitchFamily="18" charset="0"/>
              </a:rPr>
              <a:t>Resulting time series </a:t>
            </a:r>
            <a:r>
              <a:rPr lang="en-US" dirty="0" smtClean="0">
                <a:latin typeface="Constantia" pitchFamily="18" charset="0"/>
              </a:rPr>
              <a:t>can be used for </a:t>
            </a:r>
            <a:r>
              <a:rPr lang="en-US" dirty="0" smtClean="0">
                <a:latin typeface="Constantia" pitchFamily="18" charset="0"/>
              </a:rPr>
              <a:t>monthly climate bulletins, but </a:t>
            </a:r>
            <a:r>
              <a:rPr lang="en-US" b="1" dirty="0" smtClean="0">
                <a:latin typeface="Constantia" pitchFamily="18" charset="0"/>
              </a:rPr>
              <a:t>not</a:t>
            </a:r>
            <a:r>
              <a:rPr lang="en-US" dirty="0" smtClean="0">
                <a:latin typeface="Constantia" pitchFamily="18" charset="0"/>
              </a:rPr>
              <a:t> </a:t>
            </a:r>
            <a:r>
              <a:rPr lang="en-US" dirty="0">
                <a:latin typeface="Constantia" pitchFamily="18" charset="0"/>
              </a:rPr>
              <a:t>applicable for all climate monitoring purposes (</a:t>
            </a:r>
            <a:r>
              <a:rPr lang="en-US" dirty="0" smtClean="0">
                <a:latin typeface="Constantia" pitchFamily="18" charset="0"/>
              </a:rPr>
              <a:t>e.g. </a:t>
            </a:r>
            <a:r>
              <a:rPr lang="en-US" dirty="0">
                <a:latin typeface="Constantia" pitchFamily="18" charset="0"/>
              </a:rPr>
              <a:t>trend estimation)</a:t>
            </a:r>
          </a:p>
          <a:p>
            <a:pPr marL="177800" indent="-177800">
              <a:buFontTx/>
              <a:buChar char="•"/>
            </a:pPr>
            <a:endParaRPr lang="en-US" dirty="0">
              <a:latin typeface="Constantia" pitchFamily="18" charset="0"/>
            </a:endParaRPr>
          </a:p>
        </p:txBody>
      </p:sp>
      <p:sp>
        <p:nvSpPr>
          <p:cNvPr id="22532" name="Text Box 5"/>
          <p:cNvSpPr txBox="1">
            <a:spLocks noChangeArrowheads="1"/>
          </p:cNvSpPr>
          <p:nvPr/>
        </p:nvSpPr>
        <p:spPr bwMode="auto">
          <a:xfrm>
            <a:off x="4648200" y="1676400"/>
            <a:ext cx="4191000" cy="3970338"/>
          </a:xfrm>
          <a:prstGeom prst="rect">
            <a:avLst/>
          </a:prstGeom>
          <a:solidFill>
            <a:schemeClr val="bg1"/>
          </a:solidFill>
          <a:ln w="19050">
            <a:solidFill>
              <a:schemeClr val="tx1"/>
            </a:solidFill>
            <a:miter lim="800000"/>
            <a:headEnd/>
            <a:tailEnd/>
          </a:ln>
        </p:spPr>
        <p:txBody>
          <a:bodyPr>
            <a:spAutoFit/>
          </a:bodyPr>
          <a:lstStyle/>
          <a:p>
            <a:pPr marL="177800" indent="-177800"/>
            <a:r>
              <a:rPr lang="en-US" b="1" u="sng" dirty="0">
                <a:latin typeface="Constantia" pitchFamily="18" charset="0"/>
              </a:rPr>
              <a:t>Carefully inter-calibrated data set</a:t>
            </a:r>
            <a:r>
              <a:rPr lang="en-US" b="1" dirty="0">
                <a:latin typeface="Constantia" pitchFamily="18" charset="0"/>
              </a:rPr>
              <a:t/>
            </a:r>
            <a:br>
              <a:rPr lang="en-US" b="1" dirty="0">
                <a:latin typeface="Constantia" pitchFamily="18" charset="0"/>
              </a:rPr>
            </a:br>
            <a:endParaRPr lang="en-US" b="1" dirty="0">
              <a:latin typeface="Constantia" pitchFamily="18" charset="0"/>
            </a:endParaRPr>
          </a:p>
          <a:p>
            <a:pPr marL="177800" indent="-177800">
              <a:buFontTx/>
              <a:buChar char="•"/>
            </a:pPr>
            <a:r>
              <a:rPr lang="en-US" dirty="0">
                <a:latin typeface="Constantia" pitchFamily="18" charset="0"/>
              </a:rPr>
              <a:t>Generated on an irregular basis, e.g. every two years</a:t>
            </a:r>
            <a:br>
              <a:rPr lang="en-US" dirty="0">
                <a:latin typeface="Constantia" pitchFamily="18" charset="0"/>
              </a:rPr>
            </a:br>
            <a:endParaRPr lang="en-US" dirty="0">
              <a:latin typeface="Constantia" pitchFamily="18" charset="0"/>
            </a:endParaRPr>
          </a:p>
          <a:p>
            <a:pPr marL="177800" indent="-177800">
              <a:buFontTx/>
              <a:buChar char="•"/>
            </a:pPr>
            <a:r>
              <a:rPr lang="en-US" dirty="0">
                <a:latin typeface="Constantia" pitchFamily="18" charset="0"/>
              </a:rPr>
              <a:t>Calibrated and homogenized satellite data are applied</a:t>
            </a:r>
          </a:p>
          <a:p>
            <a:pPr marL="177800" indent="-177800">
              <a:buFontTx/>
              <a:buChar char="•"/>
            </a:pPr>
            <a:endParaRPr lang="en-US" dirty="0">
              <a:latin typeface="Constantia" pitchFamily="18" charset="0"/>
            </a:endParaRPr>
          </a:p>
          <a:p>
            <a:pPr marL="177800" indent="-177800">
              <a:buFontTx/>
              <a:buChar char="•"/>
            </a:pPr>
            <a:r>
              <a:rPr lang="en-US" dirty="0">
                <a:latin typeface="Constantia" pitchFamily="18" charset="0"/>
              </a:rPr>
              <a:t>Homogeneous over time</a:t>
            </a:r>
            <a:br>
              <a:rPr lang="en-US" dirty="0">
                <a:latin typeface="Constantia" pitchFamily="18" charset="0"/>
              </a:rPr>
            </a:br>
            <a:endParaRPr lang="en-US" dirty="0">
              <a:latin typeface="Constantia" pitchFamily="18" charset="0"/>
            </a:endParaRPr>
          </a:p>
          <a:p>
            <a:pPr marL="177800" indent="-177800">
              <a:buFontTx/>
              <a:buChar char="•"/>
            </a:pPr>
            <a:r>
              <a:rPr lang="en-US" dirty="0">
                <a:latin typeface="Constantia" pitchFamily="18" charset="0"/>
              </a:rPr>
              <a:t>Resulting time series should be </a:t>
            </a:r>
            <a:r>
              <a:rPr lang="en-US" b="1" dirty="0">
                <a:latin typeface="Constantia" pitchFamily="18" charset="0"/>
              </a:rPr>
              <a:t>fully applicable</a:t>
            </a:r>
            <a:r>
              <a:rPr lang="en-US" dirty="0">
                <a:latin typeface="Constantia" pitchFamily="18" charset="0"/>
              </a:rPr>
              <a:t> for climate monitoring (</a:t>
            </a:r>
            <a:r>
              <a:rPr lang="en-US" dirty="0" smtClean="0">
                <a:latin typeface="Constantia" pitchFamily="18" charset="0"/>
              </a:rPr>
              <a:t>e.g. </a:t>
            </a:r>
            <a:r>
              <a:rPr lang="en-US" dirty="0">
                <a:latin typeface="Constantia" pitchFamily="18" charset="0"/>
              </a:rPr>
              <a:t>trend estimation, anomalies)</a:t>
            </a:r>
          </a:p>
          <a:p>
            <a:pPr marL="177800" indent="-177800">
              <a:buFontTx/>
              <a:buChar char="•"/>
            </a:pPr>
            <a:endParaRPr lang="en-US" dirty="0">
              <a:latin typeface="Constantia" pitchFamily="18" charset="0"/>
            </a:endParaRPr>
          </a:p>
        </p:txBody>
      </p:sp>
      <p:sp>
        <p:nvSpPr>
          <p:cNvPr id="22533" name="TextBox 8"/>
          <p:cNvSpPr txBox="1">
            <a:spLocks noChangeArrowheads="1"/>
          </p:cNvSpPr>
          <p:nvPr/>
        </p:nvSpPr>
        <p:spPr bwMode="auto">
          <a:xfrm>
            <a:off x="1143000" y="990600"/>
            <a:ext cx="1828800" cy="461963"/>
          </a:xfrm>
          <a:prstGeom prst="rect">
            <a:avLst/>
          </a:prstGeom>
          <a:noFill/>
          <a:ln w="9525">
            <a:noFill/>
            <a:miter lim="800000"/>
            <a:headEnd/>
            <a:tailEnd/>
          </a:ln>
        </p:spPr>
        <p:txBody>
          <a:bodyPr>
            <a:spAutoFit/>
          </a:bodyPr>
          <a:lstStyle/>
          <a:p>
            <a:r>
              <a:rPr lang="en-US" sz="2400">
                <a:latin typeface="Constantia" pitchFamily="18" charset="0"/>
              </a:rPr>
              <a:t>Two types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3"/>
          <p:cNvGrpSpPr>
            <a:grpSpLocks/>
          </p:cNvGrpSpPr>
          <p:nvPr/>
        </p:nvGrpSpPr>
        <p:grpSpPr bwMode="auto">
          <a:xfrm>
            <a:off x="152400" y="0"/>
            <a:ext cx="8991600" cy="1219200"/>
            <a:chOff x="74" y="126"/>
            <a:chExt cx="5664" cy="710"/>
          </a:xfrm>
        </p:grpSpPr>
        <p:pic>
          <p:nvPicPr>
            <p:cNvPr id="23560"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23561"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23554" name="Title 9"/>
          <p:cNvSpPr>
            <a:spLocks noGrp="1"/>
          </p:cNvSpPr>
          <p:nvPr>
            <p:ph type="title"/>
          </p:nvPr>
        </p:nvSpPr>
        <p:spPr>
          <a:xfrm>
            <a:off x="1219200" y="0"/>
            <a:ext cx="6705600" cy="762000"/>
          </a:xfrm>
        </p:spPr>
        <p:txBody>
          <a:bodyPr/>
          <a:lstStyle/>
          <a:p>
            <a:pPr marL="177800" indent="-177800"/>
            <a:r>
              <a:rPr lang="en-US" sz="3600" b="1" dirty="0" smtClean="0">
                <a:solidFill>
                  <a:schemeClr val="tx1"/>
                </a:solidFill>
              </a:rPr>
              <a:t>A few list of express </a:t>
            </a:r>
            <a:r>
              <a:rPr lang="en-US" sz="3600" b="1" dirty="0" smtClean="0">
                <a:solidFill>
                  <a:schemeClr val="tx1"/>
                </a:solidFill>
              </a:rPr>
              <a:t>data </a:t>
            </a:r>
            <a:r>
              <a:rPr lang="en-US" sz="3600" b="1" dirty="0" smtClean="0">
                <a:solidFill>
                  <a:schemeClr val="tx1"/>
                </a:solidFill>
              </a:rPr>
              <a:t>set </a:t>
            </a:r>
            <a:br>
              <a:rPr lang="en-US" sz="3600" b="1" dirty="0" smtClean="0">
                <a:solidFill>
                  <a:schemeClr val="tx1"/>
                </a:solidFill>
              </a:rPr>
            </a:br>
            <a:r>
              <a:rPr lang="en-US" sz="1800" b="1" dirty="0" smtClean="0">
                <a:solidFill>
                  <a:schemeClr val="tx1"/>
                </a:solidFill>
              </a:rPr>
              <a:t>(source :CMSAF)</a:t>
            </a:r>
            <a:endParaRPr lang="en-US" sz="1800" dirty="0" smtClean="0">
              <a:solidFill>
                <a:schemeClr val="tx1"/>
              </a:solidFill>
            </a:endParaRPr>
          </a:p>
        </p:txBody>
      </p:sp>
      <p:sp>
        <p:nvSpPr>
          <p:cNvPr id="23555" name="Rectangle 7"/>
          <p:cNvSpPr>
            <a:spLocks noChangeArrowheads="1"/>
          </p:cNvSpPr>
          <p:nvPr/>
        </p:nvSpPr>
        <p:spPr bwMode="auto">
          <a:xfrm>
            <a:off x="0" y="1143000"/>
            <a:ext cx="8915400" cy="5421313"/>
          </a:xfrm>
          <a:prstGeom prst="rect">
            <a:avLst/>
          </a:prstGeom>
          <a:noFill/>
          <a:ln w="9525">
            <a:noFill/>
            <a:miter lim="800000"/>
            <a:headEnd/>
            <a:tailEnd/>
          </a:ln>
        </p:spPr>
        <p:txBody>
          <a:bodyPr>
            <a:spAutoFit/>
          </a:bodyPr>
          <a:lstStyle/>
          <a:p>
            <a:pPr>
              <a:buFont typeface="Arial" charset="0"/>
              <a:buChar char="•"/>
            </a:pPr>
            <a:endParaRPr lang="en-GB" sz="2400" dirty="0">
              <a:latin typeface="Constantia" pitchFamily="18" charset="0"/>
            </a:endParaRPr>
          </a:p>
          <a:p>
            <a:pPr>
              <a:buFont typeface="Arial" charset="0"/>
              <a:buChar char="•"/>
            </a:pPr>
            <a:r>
              <a:rPr lang="en-GB" sz="2400" dirty="0">
                <a:latin typeface="Constantia" pitchFamily="18" charset="0"/>
              </a:rPr>
              <a:t>Cloud</a:t>
            </a:r>
          </a:p>
          <a:p>
            <a:pPr lvl="1">
              <a:buFont typeface="Wingdings" pitchFamily="2" charset="2"/>
              <a:buChar char="Ø"/>
            </a:pPr>
            <a:r>
              <a:rPr lang="en-GB" sz="2200" dirty="0">
                <a:latin typeface="Constantia" pitchFamily="18" charset="0"/>
              </a:rPr>
              <a:t>Include cloud fraction, optical depth</a:t>
            </a:r>
          </a:p>
          <a:p>
            <a:r>
              <a:rPr lang="en-GB" sz="2000" dirty="0">
                <a:latin typeface="Constantia" pitchFamily="18" charset="0"/>
              </a:rPr>
              <a:t>daily and monthly mean, since </a:t>
            </a:r>
            <a:r>
              <a:rPr lang="en-GB" sz="2000" dirty="0">
                <a:latin typeface="Times New Roman" pitchFamily="18" charset="0"/>
                <a:cs typeface="Times New Roman" pitchFamily="18" charset="0"/>
              </a:rPr>
              <a:t>2005 @ 15km×15km</a:t>
            </a:r>
            <a:r>
              <a:rPr lang="en-GB" sz="2000" dirty="0">
                <a:latin typeface="Constantia" pitchFamily="18" charset="0"/>
              </a:rPr>
              <a:t> </a:t>
            </a:r>
          </a:p>
          <a:p>
            <a:r>
              <a:rPr lang="en-GB" sz="2000" dirty="0">
                <a:latin typeface="Constantia" pitchFamily="18" charset="0"/>
              </a:rPr>
              <a:t>Compared to surface </a:t>
            </a:r>
            <a:r>
              <a:rPr lang="en-GB" sz="2000" dirty="0" err="1">
                <a:latin typeface="Constantia" pitchFamily="18" charset="0"/>
              </a:rPr>
              <a:t>obs</a:t>
            </a:r>
            <a:r>
              <a:rPr lang="en-GB" sz="2000" dirty="0">
                <a:latin typeface="Constantia" pitchFamily="18" charset="0"/>
              </a:rPr>
              <a:t>, diff only &lt; </a:t>
            </a:r>
            <a:r>
              <a:rPr lang="en-GB" sz="2000" dirty="0">
                <a:latin typeface="Times New Roman" pitchFamily="18" charset="0"/>
                <a:cs typeface="Times New Roman" pitchFamily="18" charset="0"/>
              </a:rPr>
              <a:t>10%</a:t>
            </a:r>
          </a:p>
          <a:p>
            <a:endParaRPr lang="en-US" sz="2000" dirty="0">
              <a:latin typeface="Constantia" pitchFamily="18" charset="0"/>
            </a:endParaRPr>
          </a:p>
          <a:p>
            <a:pPr>
              <a:buFont typeface="Arial" charset="0"/>
              <a:buChar char="•"/>
            </a:pPr>
            <a:r>
              <a:rPr lang="en-GB" sz="2400" dirty="0">
                <a:latin typeface="Constantia" pitchFamily="18" charset="0"/>
              </a:rPr>
              <a:t>Radiation Parameters </a:t>
            </a:r>
          </a:p>
          <a:p>
            <a:pPr lvl="1">
              <a:buFont typeface="Wingdings" pitchFamily="2" charset="2"/>
              <a:buChar char="Ø"/>
            </a:pPr>
            <a:r>
              <a:rPr lang="en-GB" sz="2400" dirty="0">
                <a:latin typeface="Constantia" pitchFamily="18" charset="0"/>
              </a:rPr>
              <a:t> </a:t>
            </a:r>
            <a:r>
              <a:rPr lang="en-GB" sz="2200" dirty="0">
                <a:latin typeface="Constantia" pitchFamily="18" charset="0"/>
              </a:rPr>
              <a:t>Surface Solar Irradiance (SIS) and thermal radiation</a:t>
            </a:r>
          </a:p>
          <a:p>
            <a:r>
              <a:rPr lang="en-GB" sz="2000" dirty="0">
                <a:latin typeface="Constantia" pitchFamily="18" charset="0"/>
              </a:rPr>
              <a:t>daily and monthly means, since </a:t>
            </a:r>
            <a:r>
              <a:rPr lang="en-GB" sz="2000" dirty="0">
                <a:latin typeface="Times New Roman" pitchFamily="18" charset="0"/>
                <a:cs typeface="Times New Roman" pitchFamily="18" charset="0"/>
              </a:rPr>
              <a:t>2007 @ 15km×15km </a:t>
            </a:r>
            <a:endParaRPr lang="en-GB" sz="2000" dirty="0">
              <a:latin typeface="Constantia" pitchFamily="18" charset="0"/>
            </a:endParaRPr>
          </a:p>
          <a:p>
            <a:r>
              <a:rPr lang="en-GB" sz="2000" dirty="0">
                <a:latin typeface="Constantia" pitchFamily="18" charset="0"/>
              </a:rPr>
              <a:t>Compared to surface </a:t>
            </a:r>
            <a:r>
              <a:rPr lang="en-GB" sz="2000" dirty="0" err="1">
                <a:latin typeface="Constantia" pitchFamily="18" charset="0"/>
              </a:rPr>
              <a:t>obs</a:t>
            </a:r>
            <a:r>
              <a:rPr lang="en-GB" sz="2000" dirty="0">
                <a:latin typeface="Constantia" pitchFamily="18" charset="0"/>
              </a:rPr>
              <a:t>, diff only </a:t>
            </a:r>
            <a:r>
              <a:rPr lang="en-GB" sz="2000" dirty="0">
                <a:latin typeface="Times New Roman" pitchFamily="18" charset="0"/>
                <a:cs typeface="Times New Roman" pitchFamily="18" charset="0"/>
              </a:rPr>
              <a:t>10</a:t>
            </a:r>
            <a:r>
              <a:rPr lang="en-GB" sz="2000" dirty="0">
                <a:latin typeface="Constantia" pitchFamily="18" charset="0"/>
              </a:rPr>
              <a:t> W/m</a:t>
            </a:r>
            <a:r>
              <a:rPr lang="en-GB" sz="2000" baseline="30000" dirty="0">
                <a:latin typeface="Constantia" pitchFamily="18" charset="0"/>
              </a:rPr>
              <a:t>2</a:t>
            </a:r>
            <a:endParaRPr lang="en-GB" sz="2000" dirty="0">
              <a:latin typeface="Constantia" pitchFamily="18" charset="0"/>
            </a:endParaRPr>
          </a:p>
          <a:p>
            <a:pPr>
              <a:buFont typeface="Arial" charset="0"/>
              <a:buChar char="•"/>
            </a:pPr>
            <a:endParaRPr lang="en-GB" sz="2400" dirty="0">
              <a:latin typeface="Constantia" pitchFamily="18" charset="0"/>
            </a:endParaRPr>
          </a:p>
          <a:p>
            <a:pPr>
              <a:buFont typeface="Arial" charset="0"/>
              <a:buChar char="•"/>
            </a:pPr>
            <a:r>
              <a:rPr lang="en-GB" sz="2400" dirty="0">
                <a:latin typeface="Constantia" pitchFamily="18" charset="0"/>
              </a:rPr>
              <a:t>Water vapour</a:t>
            </a:r>
          </a:p>
          <a:p>
            <a:pPr lvl="1">
              <a:buFont typeface="Wingdings" pitchFamily="2" charset="2"/>
              <a:buChar char="Ø"/>
            </a:pPr>
            <a:r>
              <a:rPr lang="en-GB" sz="2400" dirty="0">
                <a:latin typeface="Constantia" pitchFamily="18" charset="0"/>
              </a:rPr>
              <a:t> </a:t>
            </a:r>
            <a:r>
              <a:rPr lang="en-GB" sz="2200" dirty="0">
                <a:latin typeface="Constantia" pitchFamily="18" charset="0"/>
              </a:rPr>
              <a:t>globally and over ocean</a:t>
            </a:r>
          </a:p>
          <a:p>
            <a:r>
              <a:rPr lang="en-GB" sz="2000" dirty="0">
                <a:latin typeface="Constantia" pitchFamily="18" charset="0"/>
              </a:rPr>
              <a:t>daily and monthly mean , since </a:t>
            </a:r>
            <a:r>
              <a:rPr lang="en-GB" sz="2000" dirty="0">
                <a:latin typeface="Times New Roman" pitchFamily="18" charset="0"/>
                <a:cs typeface="Times New Roman" pitchFamily="18" charset="0"/>
              </a:rPr>
              <a:t>2004 @ 90km×90km</a:t>
            </a:r>
            <a:r>
              <a:rPr lang="en-GB" sz="2000" dirty="0">
                <a:latin typeface="Constantia" pitchFamily="18" charset="0"/>
              </a:rPr>
              <a:t> </a:t>
            </a:r>
          </a:p>
          <a:p>
            <a:r>
              <a:rPr lang="en-GB" sz="2000" dirty="0">
                <a:latin typeface="Constantia" pitchFamily="18" charset="0"/>
              </a:rPr>
              <a:t>Compared to </a:t>
            </a:r>
            <a:r>
              <a:rPr lang="en-GB" sz="2000" dirty="0" err="1">
                <a:latin typeface="Constantia" pitchFamily="18" charset="0"/>
              </a:rPr>
              <a:t>radiosondes</a:t>
            </a:r>
            <a:r>
              <a:rPr lang="en-GB" sz="2000" dirty="0">
                <a:latin typeface="Constantia" pitchFamily="18" charset="0"/>
              </a:rPr>
              <a:t>, diff only </a:t>
            </a:r>
            <a:r>
              <a:rPr lang="en-GB" sz="2000" dirty="0">
                <a:latin typeface="Times New Roman" pitchFamily="18" charset="0"/>
                <a:cs typeface="Times New Roman" pitchFamily="18" charset="0"/>
              </a:rPr>
              <a:t>4</a:t>
            </a:r>
            <a:r>
              <a:rPr lang="en-GB" sz="2000" dirty="0">
                <a:latin typeface="Constantia" pitchFamily="18" charset="0"/>
              </a:rPr>
              <a:t> kgm</a:t>
            </a:r>
            <a:r>
              <a:rPr lang="en-GB" sz="2000" baseline="30000" dirty="0">
                <a:latin typeface="Constantia" pitchFamily="18" charset="0"/>
              </a:rPr>
              <a:t>-2</a:t>
            </a:r>
            <a:endParaRPr lang="en-GB" sz="2000" dirty="0">
              <a:latin typeface="Constantia" pitchFamily="18" charset="0"/>
            </a:endParaRPr>
          </a:p>
          <a:p>
            <a:r>
              <a:rPr lang="en-GB" sz="2000" dirty="0">
                <a:latin typeface="Constantia" pitchFamily="18" charset="0"/>
              </a:rPr>
              <a:t> </a:t>
            </a:r>
            <a:endParaRPr lang="en-GB" sz="2400" dirty="0">
              <a:latin typeface="Constantia" pitchFamily="18" charset="0"/>
            </a:endParaRPr>
          </a:p>
        </p:txBody>
      </p:sp>
      <p:sp>
        <p:nvSpPr>
          <p:cNvPr id="23556" name="TextBox 6"/>
          <p:cNvSpPr txBox="1">
            <a:spLocks noChangeArrowheads="1"/>
          </p:cNvSpPr>
          <p:nvPr/>
        </p:nvSpPr>
        <p:spPr bwMode="auto">
          <a:xfrm>
            <a:off x="990600" y="914400"/>
            <a:ext cx="5791200" cy="523875"/>
          </a:xfrm>
          <a:prstGeom prst="rect">
            <a:avLst/>
          </a:prstGeom>
          <a:noFill/>
          <a:ln w="9525">
            <a:noFill/>
            <a:miter lim="800000"/>
            <a:headEnd/>
            <a:tailEnd/>
          </a:ln>
        </p:spPr>
        <p:txBody>
          <a:bodyPr>
            <a:spAutoFit/>
          </a:bodyPr>
          <a:lstStyle/>
          <a:p>
            <a:r>
              <a:rPr lang="en-GB" sz="2800" dirty="0">
                <a:latin typeface="Constantia" pitchFamily="18" charset="0"/>
              </a:rPr>
              <a:t>Generated within 8 weeks</a:t>
            </a:r>
          </a:p>
        </p:txBody>
      </p:sp>
      <p:pic>
        <p:nvPicPr>
          <p:cNvPr id="23557" name="Picture 4" descr="HTW"/>
          <p:cNvPicPr>
            <a:picLocks noChangeAspect="1" noChangeArrowheads="1"/>
          </p:cNvPicPr>
          <p:nvPr/>
        </p:nvPicPr>
        <p:blipFill>
          <a:blip r:embed="rId5" cstate="print"/>
          <a:srcRect/>
          <a:stretch>
            <a:fillRect/>
          </a:stretch>
        </p:blipFill>
        <p:spPr bwMode="auto">
          <a:xfrm>
            <a:off x="6172200" y="5029200"/>
            <a:ext cx="2286000" cy="1828800"/>
          </a:xfrm>
          <a:prstGeom prst="rect">
            <a:avLst/>
          </a:prstGeom>
          <a:noFill/>
          <a:ln w="9525">
            <a:noFill/>
            <a:miter lim="800000"/>
            <a:headEnd/>
            <a:tailEnd/>
          </a:ln>
        </p:spPr>
      </p:pic>
      <p:pic>
        <p:nvPicPr>
          <p:cNvPr id="23558" name="Picture 5" descr="SIS"/>
          <p:cNvPicPr>
            <a:picLocks noChangeAspect="1" noChangeArrowheads="1"/>
          </p:cNvPicPr>
          <p:nvPr/>
        </p:nvPicPr>
        <p:blipFill>
          <a:blip r:embed="rId6" cstate="print"/>
          <a:srcRect/>
          <a:stretch>
            <a:fillRect/>
          </a:stretch>
        </p:blipFill>
        <p:spPr bwMode="auto">
          <a:xfrm>
            <a:off x="7162800" y="3124200"/>
            <a:ext cx="1981200" cy="1828800"/>
          </a:xfrm>
          <a:prstGeom prst="rect">
            <a:avLst/>
          </a:prstGeom>
          <a:noFill/>
          <a:ln w="9525">
            <a:noFill/>
            <a:miter lim="800000"/>
            <a:headEnd/>
            <a:tailEnd/>
          </a:ln>
        </p:spPr>
      </p:pic>
      <p:pic>
        <p:nvPicPr>
          <p:cNvPr id="23559" name="Picture 6" descr="CFC"/>
          <p:cNvPicPr>
            <a:picLocks noChangeAspect="1" noChangeArrowheads="1"/>
          </p:cNvPicPr>
          <p:nvPr/>
        </p:nvPicPr>
        <p:blipFill>
          <a:blip r:embed="rId7" cstate="print"/>
          <a:srcRect/>
          <a:stretch>
            <a:fillRect/>
          </a:stretch>
        </p:blipFill>
        <p:spPr bwMode="auto">
          <a:xfrm>
            <a:off x="6400800" y="1219200"/>
            <a:ext cx="1981200" cy="1828800"/>
          </a:xfrm>
          <a:prstGeom prst="rect">
            <a:avLst/>
          </a:prstGeom>
          <a:noFill/>
          <a:ln w="9525">
            <a:noFill/>
            <a:miter lim="800000"/>
            <a:headEnd/>
            <a:tailEnd/>
          </a:ln>
        </p:spPr>
      </p:pic>
      <p:sp>
        <p:nvSpPr>
          <p:cNvPr id="11" name="TextBox 10"/>
          <p:cNvSpPr txBox="1"/>
          <p:nvPr/>
        </p:nvSpPr>
        <p:spPr>
          <a:xfrm>
            <a:off x="0" y="6324600"/>
            <a:ext cx="6172200" cy="400110"/>
          </a:xfrm>
          <a:prstGeom prst="rect">
            <a:avLst/>
          </a:prstGeom>
          <a:noFill/>
        </p:spPr>
        <p:txBody>
          <a:bodyPr wrap="square" rtlCol="0">
            <a:spAutoFit/>
          </a:bodyPr>
          <a:lstStyle/>
          <a:p>
            <a:r>
              <a:rPr lang="en-US" sz="2000" b="1" dirty="0" smtClean="0">
                <a:latin typeface="+mn-lt"/>
              </a:rPr>
              <a:t>Full list  of products available from </a:t>
            </a:r>
            <a:r>
              <a:rPr lang="en-US" sz="2000" b="1" u="sng" dirty="0" smtClean="0">
                <a:latin typeface="+mn-lt"/>
              </a:rPr>
              <a:t>www.cmsaf.eu</a:t>
            </a:r>
            <a:endParaRPr lang="en-US" sz="2000" b="1" u="sng" dirty="0">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p:cNvGrpSpPr>
          <p:nvPr/>
        </p:nvGrpSpPr>
        <p:grpSpPr bwMode="auto">
          <a:xfrm>
            <a:off x="152400" y="0"/>
            <a:ext cx="8991600" cy="1219200"/>
            <a:chOff x="74" y="126"/>
            <a:chExt cx="5664" cy="710"/>
          </a:xfrm>
        </p:grpSpPr>
        <p:pic>
          <p:nvPicPr>
            <p:cNvPr id="24581" name="Picture 4" descr="mms"/>
            <p:cNvPicPr>
              <a:picLocks noChangeAspect="1" noChangeArrowheads="1"/>
            </p:cNvPicPr>
            <p:nvPr/>
          </p:nvPicPr>
          <p:blipFill>
            <a:blip r:embed="rId2" cstate="print"/>
            <a:srcRect/>
            <a:stretch>
              <a:fillRect/>
            </a:stretch>
          </p:blipFill>
          <p:spPr bwMode="auto">
            <a:xfrm>
              <a:off x="74" y="126"/>
              <a:ext cx="558" cy="710"/>
            </a:xfrm>
            <a:prstGeom prst="rect">
              <a:avLst/>
            </a:prstGeom>
            <a:noFill/>
            <a:ln w="9525">
              <a:noFill/>
              <a:miter lim="800000"/>
              <a:headEnd/>
              <a:tailEnd/>
            </a:ln>
          </p:spPr>
        </p:pic>
        <p:pic>
          <p:nvPicPr>
            <p:cNvPr id="24582" name="Picture 5"/>
            <p:cNvPicPr>
              <a:picLocks noChangeAspect="1" noChangeArrowheads="1"/>
            </p:cNvPicPr>
            <p:nvPr/>
          </p:nvPicPr>
          <p:blipFill>
            <a:blip r:embed="rId3" cstate="print"/>
            <a:srcRect/>
            <a:stretch>
              <a:fillRect/>
            </a:stretch>
          </p:blipFill>
          <p:spPr bwMode="auto">
            <a:xfrm>
              <a:off x="5068" y="126"/>
              <a:ext cx="670" cy="663"/>
            </a:xfrm>
            <a:prstGeom prst="rect">
              <a:avLst/>
            </a:prstGeom>
            <a:noFill/>
            <a:ln w="9525">
              <a:noFill/>
              <a:miter lim="800000"/>
              <a:headEnd/>
              <a:tailEnd/>
            </a:ln>
          </p:spPr>
        </p:pic>
      </p:grpSp>
      <p:sp>
        <p:nvSpPr>
          <p:cNvPr id="24578" name="Title 9"/>
          <p:cNvSpPr>
            <a:spLocks noGrp="1"/>
          </p:cNvSpPr>
          <p:nvPr>
            <p:ph type="title"/>
          </p:nvPr>
        </p:nvSpPr>
        <p:spPr>
          <a:xfrm>
            <a:off x="914400" y="0"/>
            <a:ext cx="7239000" cy="762000"/>
          </a:xfrm>
        </p:spPr>
        <p:txBody>
          <a:bodyPr/>
          <a:lstStyle/>
          <a:p>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a:t>
            </a:r>
            <a:r>
              <a:rPr lang="en-US" sz="3600" b="1" dirty="0" smtClean="0">
                <a:solidFill>
                  <a:schemeClr val="tx1"/>
                </a:solidFill>
              </a:rPr>
              <a:t>Few Carefully </a:t>
            </a:r>
            <a:r>
              <a:rPr lang="en-US" sz="3600" b="1" dirty="0" err="1" smtClean="0">
                <a:solidFill>
                  <a:schemeClr val="tx1"/>
                </a:solidFill>
              </a:rPr>
              <a:t>intercalibrated</a:t>
            </a:r>
            <a:r>
              <a:rPr lang="en-US" sz="3600" b="1" dirty="0" smtClean="0">
                <a:solidFill>
                  <a:schemeClr val="tx1"/>
                </a:solidFill>
              </a:rPr>
              <a:t> </a:t>
            </a:r>
            <a:r>
              <a:rPr lang="en-US" sz="3600" b="1" dirty="0" smtClean="0">
                <a:solidFill>
                  <a:schemeClr val="tx1"/>
                </a:solidFill>
              </a:rPr>
              <a:t>data </a:t>
            </a:r>
            <a:r>
              <a:rPr lang="en-US" sz="3600" b="1" dirty="0" smtClean="0">
                <a:solidFill>
                  <a:schemeClr val="tx1"/>
                </a:solidFill>
              </a:rPr>
              <a:t>set    </a:t>
            </a:r>
            <a:r>
              <a:rPr lang="en-US" sz="1800" b="1" dirty="0" smtClean="0">
                <a:solidFill>
                  <a:schemeClr val="tx1"/>
                </a:solidFill>
              </a:rPr>
              <a:t>(Source : CM SAF)</a:t>
            </a:r>
            <a:endParaRPr lang="en-US" sz="1800" b="1" dirty="0" smtClean="0">
              <a:solidFill>
                <a:schemeClr val="tx1"/>
              </a:solidFill>
            </a:endParaRPr>
          </a:p>
        </p:txBody>
      </p:sp>
      <p:sp>
        <p:nvSpPr>
          <p:cNvPr id="7" name="Rectangle 6"/>
          <p:cNvSpPr/>
          <p:nvPr/>
        </p:nvSpPr>
        <p:spPr>
          <a:xfrm>
            <a:off x="0" y="1143000"/>
            <a:ext cx="8915400" cy="5572125"/>
          </a:xfrm>
          <a:prstGeom prst="rect">
            <a:avLst/>
          </a:prstGeom>
        </p:spPr>
        <p:txBody>
          <a:bodyPr>
            <a:spAutoFit/>
          </a:bodyPr>
          <a:lstStyle/>
          <a:p>
            <a:endParaRPr lang="en-GB" sz="2400" dirty="0">
              <a:latin typeface="Constantia" pitchFamily="18" charset="0"/>
            </a:endParaRPr>
          </a:p>
          <a:p>
            <a:pPr>
              <a:buFont typeface="Arial" charset="0"/>
              <a:buChar char="•"/>
            </a:pPr>
            <a:r>
              <a:rPr lang="en-GB" sz="2400" dirty="0">
                <a:latin typeface="Constantia" pitchFamily="18" charset="0"/>
              </a:rPr>
              <a:t>Water Vapour- Hamburg Ocean Atmosphere Parameters and Fluxes from Satellite (HOAPS) data set </a:t>
            </a:r>
          </a:p>
          <a:p>
            <a:pPr marL="914400" lvl="1" indent="-457200">
              <a:buFont typeface="Wingdings" pitchFamily="2" charset="2"/>
              <a:buChar char="Ø"/>
            </a:pPr>
            <a:r>
              <a:rPr lang="en-GB" sz="2400" dirty="0">
                <a:latin typeface="Constantia" pitchFamily="18" charset="0"/>
              </a:rPr>
              <a:t>Integrated water vapour over ocean</a:t>
            </a:r>
          </a:p>
          <a:p>
            <a:r>
              <a:rPr lang="en-GB" sz="2000" dirty="0">
                <a:latin typeface="Constantia" pitchFamily="18" charset="0"/>
              </a:rPr>
              <a:t>monthly mean &amp; 6hrly component,  </a:t>
            </a:r>
            <a:r>
              <a:rPr lang="en-GB" sz="2000" dirty="0">
                <a:latin typeface="Times New Roman" pitchFamily="18" charset="0"/>
                <a:cs typeface="Times New Roman" pitchFamily="18" charset="0"/>
              </a:rPr>
              <a:t>1987-2005 @ 0.5</a:t>
            </a:r>
            <a:r>
              <a:rPr lang="en-GB" sz="2000" baseline="30000" dirty="0">
                <a:latin typeface="Times New Roman" pitchFamily="18" charset="0"/>
                <a:cs typeface="Times New Roman" pitchFamily="18" charset="0"/>
              </a:rPr>
              <a:t>o</a:t>
            </a:r>
            <a:r>
              <a:rPr lang="en-GB" sz="2000" dirty="0">
                <a:latin typeface="Times New Roman" pitchFamily="18" charset="0"/>
                <a:cs typeface="Times New Roman" pitchFamily="18" charset="0"/>
              </a:rPr>
              <a:t> </a:t>
            </a:r>
            <a:r>
              <a:rPr lang="en-GB" sz="2000" dirty="0">
                <a:latin typeface="Constantia" pitchFamily="18" charset="0"/>
              </a:rPr>
              <a:t>resolution (available) </a:t>
            </a:r>
            <a:endParaRPr lang="en-US" sz="2000" dirty="0">
              <a:latin typeface="Constantia" pitchFamily="18" charset="0"/>
            </a:endParaRPr>
          </a:p>
          <a:p>
            <a:pPr marL="914400" lvl="1" indent="-457200">
              <a:buFont typeface="Wingdings" pitchFamily="2" charset="2"/>
              <a:buChar char="Ø"/>
            </a:pPr>
            <a:r>
              <a:rPr lang="en-GB" sz="2400" dirty="0">
                <a:latin typeface="Constantia" pitchFamily="18" charset="0"/>
              </a:rPr>
              <a:t>Precipitation over ocean</a:t>
            </a:r>
          </a:p>
          <a:p>
            <a:r>
              <a:rPr lang="en-GB" sz="2000" dirty="0">
                <a:latin typeface="Constantia" pitchFamily="18" charset="0"/>
              </a:rPr>
              <a:t>monthly mean, 	</a:t>
            </a:r>
            <a:r>
              <a:rPr lang="en-GB" sz="2000" dirty="0">
                <a:latin typeface="Times New Roman" pitchFamily="18" charset="0"/>
                <a:cs typeface="Times New Roman" pitchFamily="18" charset="0"/>
              </a:rPr>
              <a:t>1987-2008 @0.5</a:t>
            </a:r>
            <a:r>
              <a:rPr lang="en-GB" sz="2000" baseline="30000" dirty="0">
                <a:latin typeface="Times New Roman" pitchFamily="18" charset="0"/>
                <a:cs typeface="Times New Roman" pitchFamily="18" charset="0"/>
              </a:rPr>
              <a:t>o</a:t>
            </a:r>
            <a:r>
              <a:rPr lang="en-GB" sz="2000" dirty="0">
                <a:latin typeface="Constantia" pitchFamily="18" charset="0"/>
              </a:rPr>
              <a:t> resolution (available)</a:t>
            </a:r>
          </a:p>
          <a:p>
            <a:endParaRPr lang="en-US" sz="2000" dirty="0">
              <a:latin typeface="Constantia" pitchFamily="18" charset="0"/>
            </a:endParaRPr>
          </a:p>
          <a:p>
            <a:pPr>
              <a:buFont typeface="Arial" charset="0"/>
              <a:buChar char="•"/>
            </a:pPr>
            <a:r>
              <a:rPr lang="en-GB" sz="2400" dirty="0">
                <a:latin typeface="Constantia" pitchFamily="18" charset="0"/>
              </a:rPr>
              <a:t>Radiation Parameters </a:t>
            </a:r>
          </a:p>
          <a:p>
            <a:pPr marL="914400" lvl="1" indent="-457200">
              <a:buFont typeface="Wingdings" pitchFamily="2" charset="2"/>
              <a:buChar char="Ø"/>
            </a:pPr>
            <a:r>
              <a:rPr lang="en-GB" sz="2400" dirty="0">
                <a:latin typeface="Constantia" pitchFamily="18" charset="0"/>
              </a:rPr>
              <a:t> 	Global dataset for Solar Irradiation</a:t>
            </a:r>
          </a:p>
          <a:p>
            <a:r>
              <a:rPr lang="en-GB" sz="2000" dirty="0">
                <a:latin typeface="Constantia" pitchFamily="18" charset="0"/>
              </a:rPr>
              <a:t>daily and monthly means, </a:t>
            </a:r>
            <a:r>
              <a:rPr lang="en-GB" sz="2000" dirty="0">
                <a:latin typeface="Times New Roman" pitchFamily="18" charset="0"/>
                <a:cs typeface="Times New Roman" pitchFamily="18" charset="0"/>
              </a:rPr>
              <a:t>1989-2008 @ 0.25</a:t>
            </a:r>
            <a:r>
              <a:rPr lang="en-GB" sz="2000" baseline="30000" dirty="0">
                <a:latin typeface="Times New Roman" pitchFamily="18" charset="0"/>
                <a:cs typeface="Times New Roman" pitchFamily="18" charset="0"/>
              </a:rPr>
              <a:t>o</a:t>
            </a:r>
            <a:r>
              <a:rPr lang="en-GB" sz="2000" dirty="0">
                <a:latin typeface="Constantia" pitchFamily="18" charset="0"/>
              </a:rPr>
              <a:t> resolution (available spring 2012)</a:t>
            </a:r>
            <a:endParaRPr lang="en-US" sz="2000" dirty="0">
              <a:latin typeface="Constantia" pitchFamily="18" charset="0"/>
            </a:endParaRPr>
          </a:p>
          <a:p>
            <a:pPr marL="914400" lvl="1" indent="-457200">
              <a:buFont typeface="Wingdings" pitchFamily="2" charset="2"/>
              <a:buChar char="Ø"/>
            </a:pPr>
            <a:r>
              <a:rPr lang="en-US" sz="2400" dirty="0">
                <a:latin typeface="Constantia" pitchFamily="18" charset="0"/>
              </a:rPr>
              <a:t> 	Surface Incoming Surface(SIS) radiation </a:t>
            </a:r>
          </a:p>
          <a:p>
            <a:r>
              <a:rPr lang="en-GB" sz="2000" dirty="0">
                <a:latin typeface="Constantia" pitchFamily="18" charset="0"/>
              </a:rPr>
              <a:t>hourly, daily and monthly mean, </a:t>
            </a:r>
            <a:r>
              <a:rPr lang="en-GB" sz="2000" dirty="0">
                <a:latin typeface="Times New Roman" pitchFamily="18" charset="0"/>
                <a:cs typeface="Times New Roman" pitchFamily="18" charset="0"/>
              </a:rPr>
              <a:t>1983-2005 @ 0.03</a:t>
            </a:r>
            <a:r>
              <a:rPr lang="en-GB" sz="2000" baseline="30000" dirty="0">
                <a:latin typeface="Times New Roman" pitchFamily="18" charset="0"/>
                <a:cs typeface="Times New Roman" pitchFamily="18" charset="0"/>
              </a:rPr>
              <a:t>o</a:t>
            </a:r>
            <a:r>
              <a:rPr lang="en-GB" sz="2000" dirty="0">
                <a:latin typeface="Constantia" pitchFamily="18" charset="0"/>
              </a:rPr>
              <a:t> resolution (available)</a:t>
            </a:r>
            <a:endParaRPr lang="en-US" sz="2000" dirty="0">
              <a:latin typeface="Constantia" pitchFamily="18" charset="0"/>
            </a:endParaRPr>
          </a:p>
          <a:p>
            <a:pPr>
              <a:buFont typeface="Arial" charset="0"/>
              <a:buChar char="•"/>
            </a:pPr>
            <a:endParaRPr lang="en-GB" sz="2400" dirty="0">
              <a:latin typeface="Constantia" pitchFamily="18" charset="0"/>
            </a:endParaRPr>
          </a:p>
          <a:p>
            <a:pPr>
              <a:buFont typeface="Arial" charset="0"/>
              <a:buChar char="•"/>
            </a:pPr>
            <a:r>
              <a:rPr lang="en-GB" sz="2400" dirty="0">
                <a:latin typeface="Constantia" pitchFamily="18" charset="0"/>
              </a:rPr>
              <a:t>Global data set for Cloud Coverage</a:t>
            </a:r>
          </a:p>
          <a:p>
            <a:r>
              <a:rPr lang="en-GB" sz="2000" dirty="0">
                <a:latin typeface="Constantia" pitchFamily="18" charset="0"/>
              </a:rPr>
              <a:t>monthly mean ,  </a:t>
            </a:r>
            <a:r>
              <a:rPr lang="en-GB" sz="2000" dirty="0">
                <a:latin typeface="Times New Roman" pitchFamily="18" charset="0"/>
                <a:cs typeface="Times New Roman" pitchFamily="18" charset="0"/>
              </a:rPr>
              <a:t>1989-2009 @ 0.25</a:t>
            </a:r>
            <a:r>
              <a:rPr lang="en-GB" sz="2000" baseline="30000" dirty="0">
                <a:latin typeface="Times New Roman" pitchFamily="18" charset="0"/>
                <a:cs typeface="Times New Roman" pitchFamily="18" charset="0"/>
              </a:rPr>
              <a:t>o</a:t>
            </a:r>
            <a:r>
              <a:rPr lang="en-GB" sz="2000" dirty="0">
                <a:latin typeface="Times New Roman" pitchFamily="18" charset="0"/>
                <a:cs typeface="Times New Roman" pitchFamily="18" charset="0"/>
              </a:rPr>
              <a:t> </a:t>
            </a:r>
            <a:r>
              <a:rPr lang="en-GB" sz="2000" dirty="0">
                <a:latin typeface="Constantia" pitchFamily="18" charset="0"/>
              </a:rPr>
              <a:t>resolution (available spring 2012) </a:t>
            </a:r>
            <a:endParaRPr lang="en-GB" sz="2400" dirty="0">
              <a:latin typeface="Constantia" pitchFamily="18" charset="0"/>
            </a:endParaRPr>
          </a:p>
        </p:txBody>
      </p:sp>
      <p:sp>
        <p:nvSpPr>
          <p:cNvPr id="24580" name="TextBox 8"/>
          <p:cNvSpPr txBox="1">
            <a:spLocks noChangeArrowheads="1"/>
          </p:cNvSpPr>
          <p:nvPr/>
        </p:nvSpPr>
        <p:spPr bwMode="auto">
          <a:xfrm>
            <a:off x="1524000" y="990600"/>
            <a:ext cx="5791200" cy="519113"/>
          </a:xfrm>
          <a:prstGeom prst="rect">
            <a:avLst/>
          </a:prstGeom>
          <a:noFill/>
          <a:ln w="9525">
            <a:noFill/>
            <a:miter lim="800000"/>
            <a:headEnd/>
            <a:tailEnd/>
          </a:ln>
        </p:spPr>
        <p:txBody>
          <a:bodyPr>
            <a:spAutoFit/>
          </a:bodyPr>
          <a:lstStyle/>
          <a:p>
            <a:r>
              <a:rPr lang="en-GB" sz="2800" dirty="0">
                <a:latin typeface="Constantia" pitchFamily="18" charset="0"/>
              </a:rPr>
              <a:t>Needs approximately 2 to 3 years</a:t>
            </a:r>
            <a:endParaRPr lang="en-US" sz="2800" dirty="0">
              <a:latin typeface="Constantia"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3"/>
          <p:cNvGrpSpPr>
            <a:grpSpLocks/>
          </p:cNvGrpSpPr>
          <p:nvPr/>
        </p:nvGrpSpPr>
        <p:grpSpPr bwMode="auto">
          <a:xfrm>
            <a:off x="152400" y="0"/>
            <a:ext cx="8991600" cy="1219200"/>
            <a:chOff x="74" y="126"/>
            <a:chExt cx="5664" cy="710"/>
          </a:xfrm>
        </p:grpSpPr>
        <p:pic>
          <p:nvPicPr>
            <p:cNvPr id="25611" name="Picture 4" descr="mms"/>
            <p:cNvPicPr>
              <a:picLocks noChangeAspect="1" noChangeArrowheads="1"/>
            </p:cNvPicPr>
            <p:nvPr/>
          </p:nvPicPr>
          <p:blipFill>
            <a:blip r:embed="rId3" cstate="print"/>
            <a:srcRect/>
            <a:stretch>
              <a:fillRect/>
            </a:stretch>
          </p:blipFill>
          <p:spPr bwMode="auto">
            <a:xfrm>
              <a:off x="74" y="126"/>
              <a:ext cx="558" cy="710"/>
            </a:xfrm>
            <a:prstGeom prst="rect">
              <a:avLst/>
            </a:prstGeom>
            <a:noFill/>
            <a:ln w="9525">
              <a:noFill/>
              <a:miter lim="800000"/>
              <a:headEnd/>
              <a:tailEnd/>
            </a:ln>
          </p:spPr>
        </p:pic>
        <p:pic>
          <p:nvPicPr>
            <p:cNvPr id="25612" name="Picture 5"/>
            <p:cNvPicPr>
              <a:picLocks noChangeAspect="1" noChangeArrowheads="1"/>
            </p:cNvPicPr>
            <p:nvPr/>
          </p:nvPicPr>
          <p:blipFill>
            <a:blip r:embed="rId4" cstate="print"/>
            <a:srcRect/>
            <a:stretch>
              <a:fillRect/>
            </a:stretch>
          </p:blipFill>
          <p:spPr bwMode="auto">
            <a:xfrm>
              <a:off x="5068" y="126"/>
              <a:ext cx="670" cy="663"/>
            </a:xfrm>
            <a:prstGeom prst="rect">
              <a:avLst/>
            </a:prstGeom>
            <a:noFill/>
            <a:ln w="9525">
              <a:noFill/>
              <a:miter lim="800000"/>
              <a:headEnd/>
              <a:tailEnd/>
            </a:ln>
          </p:spPr>
        </p:pic>
      </p:grpSp>
      <p:sp>
        <p:nvSpPr>
          <p:cNvPr id="25602" name="Title 9"/>
          <p:cNvSpPr>
            <a:spLocks noGrp="1"/>
          </p:cNvSpPr>
          <p:nvPr>
            <p:ph type="title"/>
          </p:nvPr>
        </p:nvSpPr>
        <p:spPr>
          <a:xfrm>
            <a:off x="1219200" y="0"/>
            <a:ext cx="6705600" cy="762000"/>
          </a:xfrm>
        </p:spPr>
        <p:txBody>
          <a:bodyPr/>
          <a:lstStyle/>
          <a:p>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 Carefully inter-calibrated data </a:t>
            </a:r>
            <a:r>
              <a:rPr lang="en-US" sz="3600" b="1" dirty="0" smtClean="0">
                <a:solidFill>
                  <a:schemeClr val="tx1"/>
                </a:solidFill>
              </a:rPr>
              <a:t>set </a:t>
            </a:r>
            <a:r>
              <a:rPr lang="en-US" sz="1800" b="1" dirty="0" smtClean="0">
                <a:solidFill>
                  <a:schemeClr val="tx1"/>
                </a:solidFill>
              </a:rPr>
              <a:t>(Source : CM SAF)</a:t>
            </a:r>
            <a:endParaRPr lang="en-US" sz="1800" b="1" dirty="0" smtClean="0">
              <a:solidFill>
                <a:schemeClr val="tx1"/>
              </a:solidFill>
            </a:endParaRPr>
          </a:p>
        </p:txBody>
      </p:sp>
      <p:pic>
        <p:nvPicPr>
          <p:cNvPr id="25603" name="Picture 15" descr="SSMI_WV_geo050_200404">
            <a:hlinkClick r:id="rId5" action="ppaction://hlinkfile"/>
          </p:cNvPr>
          <p:cNvPicPr>
            <a:picLocks noChangeArrowheads="1"/>
          </p:cNvPicPr>
          <p:nvPr/>
        </p:nvPicPr>
        <p:blipFill>
          <a:blip r:embed="rId6" cstate="print"/>
          <a:srcRect b="71721"/>
          <a:stretch>
            <a:fillRect/>
          </a:stretch>
        </p:blipFill>
        <p:spPr bwMode="auto">
          <a:xfrm>
            <a:off x="0" y="1219200"/>
            <a:ext cx="4114800" cy="2362200"/>
          </a:xfrm>
          <a:prstGeom prst="rect">
            <a:avLst/>
          </a:prstGeom>
          <a:noFill/>
          <a:ln w="9525">
            <a:noFill/>
            <a:miter lim="800000"/>
            <a:headEnd/>
            <a:tailEnd/>
          </a:ln>
        </p:spPr>
      </p:pic>
      <p:sp>
        <p:nvSpPr>
          <p:cNvPr id="25604" name="TextBox 10"/>
          <p:cNvSpPr txBox="1">
            <a:spLocks noChangeArrowheads="1"/>
          </p:cNvSpPr>
          <p:nvPr/>
        </p:nvSpPr>
        <p:spPr bwMode="auto">
          <a:xfrm>
            <a:off x="228600" y="3505200"/>
            <a:ext cx="3733800" cy="369888"/>
          </a:xfrm>
          <a:prstGeom prst="rect">
            <a:avLst/>
          </a:prstGeom>
          <a:noFill/>
          <a:ln w="9525">
            <a:noFill/>
            <a:miter lim="800000"/>
            <a:headEnd/>
            <a:tailEnd/>
          </a:ln>
        </p:spPr>
        <p:txBody>
          <a:bodyPr>
            <a:spAutoFit/>
          </a:bodyPr>
          <a:lstStyle/>
          <a:p>
            <a:r>
              <a:rPr lang="en-US">
                <a:latin typeface="Constantia" pitchFamily="18" charset="0"/>
              </a:rPr>
              <a:t>Integrated water vapour  over ocean</a:t>
            </a:r>
          </a:p>
        </p:txBody>
      </p:sp>
      <p:pic>
        <p:nvPicPr>
          <p:cNvPr id="25605" name="Picture 3"/>
          <p:cNvPicPr>
            <a:picLocks noChangeAspect="1" noChangeArrowheads="1"/>
          </p:cNvPicPr>
          <p:nvPr/>
        </p:nvPicPr>
        <p:blipFill>
          <a:blip r:embed="rId7" cstate="print"/>
          <a:srcRect/>
          <a:stretch>
            <a:fillRect/>
          </a:stretch>
        </p:blipFill>
        <p:spPr bwMode="auto">
          <a:xfrm>
            <a:off x="0" y="4038600"/>
            <a:ext cx="4114800" cy="2482850"/>
          </a:xfrm>
          <a:prstGeom prst="rect">
            <a:avLst/>
          </a:prstGeom>
          <a:noFill/>
          <a:ln w="9525">
            <a:noFill/>
            <a:round/>
            <a:headEnd/>
            <a:tailEnd/>
          </a:ln>
        </p:spPr>
      </p:pic>
      <p:sp>
        <p:nvSpPr>
          <p:cNvPr id="25606" name="TextBox 12"/>
          <p:cNvSpPr txBox="1">
            <a:spLocks noChangeArrowheads="1"/>
          </p:cNvSpPr>
          <p:nvPr/>
        </p:nvSpPr>
        <p:spPr bwMode="auto">
          <a:xfrm>
            <a:off x="533400" y="6488113"/>
            <a:ext cx="2819400" cy="369887"/>
          </a:xfrm>
          <a:prstGeom prst="rect">
            <a:avLst/>
          </a:prstGeom>
          <a:noFill/>
          <a:ln w="9525">
            <a:noFill/>
            <a:miter lim="800000"/>
            <a:headEnd/>
            <a:tailEnd/>
          </a:ln>
        </p:spPr>
        <p:txBody>
          <a:bodyPr>
            <a:spAutoFit/>
          </a:bodyPr>
          <a:lstStyle/>
          <a:p>
            <a:r>
              <a:rPr lang="en-US">
                <a:latin typeface="Constantia" pitchFamily="18" charset="0"/>
              </a:rPr>
              <a:t>Precipitation  over ocean</a:t>
            </a:r>
          </a:p>
        </p:txBody>
      </p:sp>
      <p:pic>
        <p:nvPicPr>
          <p:cNvPr id="25607" name="Picture 3" descr="SIS"/>
          <p:cNvPicPr>
            <a:picLocks noChangeAspect="1" noChangeArrowheads="1"/>
          </p:cNvPicPr>
          <p:nvPr/>
        </p:nvPicPr>
        <p:blipFill>
          <a:blip r:embed="rId8" cstate="print"/>
          <a:srcRect/>
          <a:stretch>
            <a:fillRect/>
          </a:stretch>
        </p:blipFill>
        <p:spPr bwMode="auto">
          <a:xfrm>
            <a:off x="4343400" y="1219200"/>
            <a:ext cx="4419600" cy="2362200"/>
          </a:xfrm>
          <a:prstGeom prst="rect">
            <a:avLst/>
          </a:prstGeom>
          <a:noFill/>
          <a:ln w="9525">
            <a:noFill/>
            <a:miter lim="800000"/>
            <a:headEnd/>
            <a:tailEnd/>
          </a:ln>
        </p:spPr>
      </p:pic>
      <p:sp>
        <p:nvSpPr>
          <p:cNvPr id="25608" name="TextBox 14"/>
          <p:cNvSpPr txBox="1">
            <a:spLocks noChangeArrowheads="1"/>
          </p:cNvSpPr>
          <p:nvPr/>
        </p:nvSpPr>
        <p:spPr bwMode="auto">
          <a:xfrm>
            <a:off x="4724400" y="3505200"/>
            <a:ext cx="3886200" cy="369888"/>
          </a:xfrm>
          <a:prstGeom prst="rect">
            <a:avLst/>
          </a:prstGeom>
          <a:noFill/>
          <a:ln w="9525">
            <a:noFill/>
            <a:miter lim="800000"/>
            <a:headEnd/>
            <a:tailEnd/>
          </a:ln>
        </p:spPr>
        <p:txBody>
          <a:bodyPr>
            <a:spAutoFit/>
          </a:bodyPr>
          <a:lstStyle/>
          <a:p>
            <a:r>
              <a:rPr lang="en-US">
                <a:latin typeface="Constantia" pitchFamily="18" charset="0"/>
              </a:rPr>
              <a:t>Surface Incoming Solar Radiation</a:t>
            </a:r>
          </a:p>
        </p:txBody>
      </p:sp>
      <p:pic>
        <p:nvPicPr>
          <p:cNvPr id="25609" name="Picture 7" descr="GAC_Map_Mean_large_cfc_025_"/>
          <p:cNvPicPr>
            <a:picLocks noChangeArrowheads="1"/>
          </p:cNvPicPr>
          <p:nvPr/>
        </p:nvPicPr>
        <p:blipFill>
          <a:blip r:embed="rId9" cstate="print"/>
          <a:srcRect/>
          <a:stretch>
            <a:fillRect/>
          </a:stretch>
        </p:blipFill>
        <p:spPr bwMode="auto">
          <a:xfrm>
            <a:off x="4343400" y="4038600"/>
            <a:ext cx="4364038" cy="2438400"/>
          </a:xfrm>
          <a:prstGeom prst="rect">
            <a:avLst/>
          </a:prstGeom>
          <a:noFill/>
          <a:ln w="9525">
            <a:noFill/>
            <a:miter lim="800000"/>
            <a:headEnd/>
            <a:tailEnd/>
          </a:ln>
        </p:spPr>
      </p:pic>
      <p:sp>
        <p:nvSpPr>
          <p:cNvPr id="25610" name="TextBox 16"/>
          <p:cNvSpPr txBox="1">
            <a:spLocks noChangeArrowheads="1"/>
          </p:cNvSpPr>
          <p:nvPr/>
        </p:nvSpPr>
        <p:spPr bwMode="auto">
          <a:xfrm>
            <a:off x="5562600" y="6488113"/>
            <a:ext cx="2133600" cy="369887"/>
          </a:xfrm>
          <a:prstGeom prst="rect">
            <a:avLst/>
          </a:prstGeom>
          <a:noFill/>
          <a:ln w="9525">
            <a:noFill/>
            <a:miter lim="800000"/>
            <a:headEnd/>
            <a:tailEnd/>
          </a:ln>
        </p:spPr>
        <p:txBody>
          <a:bodyPr>
            <a:spAutoFit/>
          </a:bodyPr>
          <a:lstStyle/>
          <a:p>
            <a:r>
              <a:rPr lang="en-US">
                <a:latin typeface="Constantia" pitchFamily="18" charset="0"/>
              </a:rPr>
              <a:t>Cloud coverage</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38</TotalTime>
  <Words>435</Words>
  <Application>Microsoft Office PowerPoint</Application>
  <PresentationFormat>On-screen Show (4:3)</PresentationFormat>
  <Paragraphs>124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Prithiviraj BOONEEADY Meteorologist   Mauritius Meteorological Services</vt:lpstr>
      <vt:lpstr>HISTORIC BACKGROUND</vt:lpstr>
      <vt:lpstr>CM-SAF</vt:lpstr>
      <vt:lpstr>DATA SETs (ground-based)</vt:lpstr>
      <vt:lpstr>DATA SETs (satellite)</vt:lpstr>
      <vt:lpstr>DATA SETs</vt:lpstr>
      <vt:lpstr>A few list of express data set  (source :CMSAF)</vt:lpstr>
      <vt:lpstr>  Few Carefully intercalibrated data set    (Source : CM SAF)</vt:lpstr>
      <vt:lpstr>  Carefully inter-calibrated data set (Source : CM SAF)</vt:lpstr>
      <vt:lpstr>  Future Plans </vt:lpstr>
      <vt:lpstr>  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Observed Trends in Indices of Daily and Extreme Temperature and Precipitation for the Countries of the Western Indian Ocean, 1961-2008   Prithiviraj BOONEEADY Meteorologist   22 March 2011</dc:title>
  <dc:creator>raj</dc:creator>
  <cp:lastModifiedBy>Booneeady</cp:lastModifiedBy>
  <cp:revision>255</cp:revision>
  <dcterms:created xsi:type="dcterms:W3CDTF">2011-03-20T06:32:18Z</dcterms:created>
  <dcterms:modified xsi:type="dcterms:W3CDTF">2011-09-21T09:54:16Z</dcterms:modified>
</cp:coreProperties>
</file>