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0" r:id="rId3"/>
    <p:sldId id="282" r:id="rId4"/>
    <p:sldId id="283" r:id="rId5"/>
    <p:sldId id="262" r:id="rId6"/>
    <p:sldId id="263" r:id="rId7"/>
    <p:sldId id="276" r:id="rId8"/>
    <p:sldId id="267" r:id="rId9"/>
    <p:sldId id="270" r:id="rId10"/>
    <p:sldId id="280" r:id="rId11"/>
    <p:sldId id="281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00"/>
    <a:srgbClr val="CC0000"/>
    <a:srgbClr val="006600"/>
    <a:srgbClr val="1A01D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208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66ED0-1D16-4554-8633-FAEEE21DB8E4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BF398-4FD8-4AF3-9565-A6DFF2E63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9/12/2011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152400" y="4876800"/>
            <a:ext cx="89916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Prithiviraj</a:t>
            </a:r>
            <a:r>
              <a:rPr lang="en-US" sz="2400" dirty="0" smtClean="0">
                <a:solidFill>
                  <a:schemeClr val="bg1"/>
                </a:solidFill>
              </a:rPr>
              <a:t> BOONEEADY</a:t>
            </a:r>
            <a:br>
              <a:rPr lang="en-US" sz="24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Meteorologist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Mauritius Meteorological Services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533400"/>
            <a:ext cx="6781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Overview of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ETCCDI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Production of NCMPs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</a:endParaRPr>
          </a:p>
        </p:txBody>
      </p:sp>
      <p:grpSp>
        <p:nvGrpSpPr>
          <p:cNvPr id="1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13" name="Picture 12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66800" y="304800"/>
            <a:ext cx="6781800" cy="533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Decadal </a:t>
            </a:r>
            <a:r>
              <a:rPr lang="en-US" sz="3600" b="1" dirty="0" err="1" smtClean="0">
                <a:solidFill>
                  <a:schemeClr val="tx1"/>
                </a:solidFill>
              </a:rPr>
              <a:t>Pptn</a:t>
            </a:r>
            <a:r>
              <a:rPr lang="en-US" sz="3600" b="1" dirty="0" smtClean="0">
                <a:solidFill>
                  <a:schemeClr val="tx1"/>
                </a:solidFill>
              </a:rPr>
              <a:t> trends 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826994"/>
            <a:ext cx="5943600" cy="603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010400" y="1981200"/>
            <a:ext cx="2133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Annual precipitation has decreased by 2.76%  per decade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66800" y="304800"/>
            <a:ext cx="6781800" cy="533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Decadal trends in </a:t>
            </a:r>
            <a:r>
              <a:rPr lang="en-US" sz="3600" b="1" dirty="0" err="1" smtClean="0">
                <a:solidFill>
                  <a:schemeClr val="tx1"/>
                </a:solidFill>
              </a:rPr>
              <a:t>Pptn</a:t>
            </a:r>
            <a:r>
              <a:rPr lang="en-US" sz="3600" b="1" dirty="0" smtClean="0">
                <a:solidFill>
                  <a:schemeClr val="tx1"/>
                </a:solidFill>
              </a:rPr>
              <a:t> extremes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371600"/>
            <a:ext cx="8610600" cy="4085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66800" y="304800"/>
            <a:ext cx="6781800" cy="533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 Production of NCMPs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1295400"/>
            <a:ext cx="8991600" cy="4011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Host Regional Workshops with climate experts from NHMS </a:t>
            </a:r>
          </a:p>
          <a:p>
            <a:r>
              <a:rPr lang="en-US" sz="2400" dirty="0" smtClean="0"/>
              <a:t>	</a:t>
            </a:r>
            <a:r>
              <a:rPr lang="en-US" sz="2000" dirty="0" smtClean="0"/>
              <a:t>Process standard long term daily data &gt;</a:t>
            </a:r>
            <a:r>
              <a:rPr lang="en-US" sz="2000" dirty="0" smtClean="0">
                <a:latin typeface="+mj-lt"/>
              </a:rPr>
              <a:t>30</a:t>
            </a:r>
            <a:r>
              <a:rPr lang="en-US" sz="2000" dirty="0" smtClean="0"/>
              <a:t>yrs (different countries)  </a:t>
            </a:r>
          </a:p>
          <a:p>
            <a:pPr>
              <a:spcAft>
                <a:spcPts val="1000"/>
              </a:spcAft>
            </a:pPr>
            <a:r>
              <a:rPr lang="en-US" sz="2000" dirty="0" smtClean="0"/>
              <a:t>	Use </a:t>
            </a:r>
            <a:r>
              <a:rPr lang="en-CA" sz="2000" dirty="0" smtClean="0"/>
              <a:t>software packages </a:t>
            </a:r>
            <a:endParaRPr lang="en-CA" sz="2000" i="1" dirty="0" smtClean="0"/>
          </a:p>
          <a:p>
            <a:pPr>
              <a:spcBef>
                <a:spcPts val="100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en-CA" sz="2400" dirty="0" smtClean="0"/>
              <a:t>   Increase understanding of regional Climate Change and strengthen regional cooperation  on research </a:t>
            </a:r>
          </a:p>
          <a:p>
            <a:pPr>
              <a:spcBef>
                <a:spcPts val="100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en-CA" sz="2400" dirty="0" smtClean="0"/>
              <a:t>   Ensure that NHMS maintain homogeneous climate data</a:t>
            </a:r>
          </a:p>
          <a:p>
            <a:pPr>
              <a:spcBef>
                <a:spcPts val="100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en-CA" sz="2400" dirty="0" smtClean="0"/>
              <a:t>   Encourage the publication of Scientific Papers by participants </a:t>
            </a:r>
          </a:p>
          <a:p>
            <a:pPr>
              <a:spcBef>
                <a:spcPts val="1000"/>
              </a:spcBef>
              <a:spcAft>
                <a:spcPts val="1000"/>
              </a:spcAft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5181600"/>
            <a:ext cx="5486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 h a n k    y o u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219200" y="0"/>
            <a:ext cx="67056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ETCCDI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1219200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CCL/CLIVAR/JCOMM-Expert Team (ET) on Climate Change Detection and Indices </a:t>
            </a:r>
            <a:r>
              <a:rPr lang="en-US" sz="2400" b="1" dirty="0" smtClean="0"/>
              <a:t>(ETCCDI</a:t>
            </a:r>
            <a:r>
              <a:rPr lang="en-US" sz="2400" dirty="0" smtClean="0"/>
              <a:t>) </a:t>
            </a:r>
            <a:r>
              <a:rPr lang="en-US" sz="2400" dirty="0" smtClean="0"/>
              <a:t>+ its predecessor CCL/CLIVAR WG on  Climate Change Detection</a:t>
            </a:r>
            <a:endParaRPr lang="en-US" sz="2400" dirty="0" smtClean="0"/>
          </a:p>
          <a:p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Coordinate international effort to develop, calculate and analyze indices which individual countries and regions can calculate in exactly the same way;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Study the changes in the temperature and precipitation extremes.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HOW?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 develop a comprehensive list of indices meaningful over the globe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coordinate  workshops for the preparation of climate change indices.</a:t>
            </a:r>
          </a:p>
          <a:p>
            <a:pPr marL="914400" lvl="1" indent="-457200">
              <a:buFont typeface="+mj-lt"/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219200" y="0"/>
            <a:ext cx="67056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Last decade workshops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121920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Central and East Africa,  Caribbean, South America, Middle East, </a:t>
            </a:r>
          </a:p>
          <a:p>
            <a:r>
              <a:rPr lang="en-CA" sz="2400" dirty="0" smtClean="0"/>
              <a:t>Central, South Asia and South East Asia and  South Pacific </a:t>
            </a:r>
          </a:p>
          <a:p>
            <a:endParaRPr lang="en-CA" sz="2400" dirty="0" smtClean="0"/>
          </a:p>
          <a:p>
            <a:endParaRPr lang="en-CA" sz="2400" dirty="0" smtClean="0"/>
          </a:p>
          <a:p>
            <a:r>
              <a:rPr lang="en-CA" sz="2400" dirty="0" smtClean="0"/>
              <a:t>October 2009- </a:t>
            </a:r>
            <a:r>
              <a:rPr lang="en-CA" sz="2000" dirty="0" smtClean="0"/>
              <a:t>organised by </a:t>
            </a:r>
            <a:r>
              <a:rPr lang="en-CA" sz="2000" i="1" dirty="0" smtClean="0"/>
              <a:t>COI under</a:t>
            </a:r>
            <a:r>
              <a:rPr lang="en-CA" sz="2000" dirty="0" smtClean="0"/>
              <a:t> ETCCDI format @ </a:t>
            </a:r>
            <a:r>
              <a:rPr lang="en-US" sz="2000" dirty="0" smtClean="0"/>
              <a:t>Regional Meteorological Training and Research Centre for the Indian Ocean, Mauritius Meteorological Services (Experts– Lucie Vincent , </a:t>
            </a:r>
            <a:r>
              <a:rPr lang="en-US" sz="2000" dirty="0" err="1" smtClean="0"/>
              <a:t>Enric</a:t>
            </a:r>
            <a:r>
              <a:rPr lang="en-US" sz="2000" dirty="0" smtClean="0"/>
              <a:t> Aguilar)</a:t>
            </a:r>
            <a:r>
              <a:rPr lang="en-CA" sz="2000" dirty="0" smtClean="0"/>
              <a:t> </a:t>
            </a:r>
          </a:p>
          <a:p>
            <a:endParaRPr lang="en-CA" sz="2000" dirty="0" smtClean="0"/>
          </a:p>
          <a:p>
            <a:r>
              <a:rPr lang="en-CA" sz="2400" b="1" dirty="0" smtClean="0">
                <a:latin typeface="+mj-lt"/>
              </a:rPr>
              <a:t>2</a:t>
            </a:r>
            <a:r>
              <a:rPr lang="en-CA" sz="2400" b="1" dirty="0" smtClean="0"/>
              <a:t> Participants </a:t>
            </a:r>
            <a:r>
              <a:rPr lang="en-CA" sz="2400" dirty="0" smtClean="0"/>
              <a:t>from the following countries:  </a:t>
            </a:r>
            <a:r>
              <a:rPr lang="en-CA" sz="2400" dirty="0" err="1" smtClean="0"/>
              <a:t>République</a:t>
            </a:r>
            <a:r>
              <a:rPr lang="en-CA" sz="2400" dirty="0" smtClean="0"/>
              <a:t> des </a:t>
            </a:r>
            <a:r>
              <a:rPr lang="en-CA" sz="2400" dirty="0" err="1" smtClean="0"/>
              <a:t>Comores</a:t>
            </a:r>
            <a:r>
              <a:rPr lang="en-CA" sz="2400" dirty="0" smtClean="0"/>
              <a:t>, </a:t>
            </a:r>
            <a:r>
              <a:rPr lang="en-CA" sz="2400" dirty="0" err="1" smtClean="0"/>
              <a:t>République</a:t>
            </a:r>
            <a:r>
              <a:rPr lang="en-CA" sz="2400" dirty="0" smtClean="0"/>
              <a:t> de Madagascar, Republic of Mauritius, La </a:t>
            </a:r>
            <a:r>
              <a:rPr lang="en-CA" sz="2400" dirty="0" err="1" smtClean="0"/>
              <a:t>Réunion</a:t>
            </a:r>
            <a:r>
              <a:rPr lang="en-CA" sz="2400" dirty="0" smtClean="0"/>
              <a:t> (France) and Peoples Republic of Seychelles.</a:t>
            </a:r>
          </a:p>
          <a:p>
            <a:endParaRPr lang="en-US" sz="1600" dirty="0" smtClean="0"/>
          </a:p>
          <a:p>
            <a:r>
              <a:rPr lang="en-US" sz="1600" dirty="0" smtClean="0"/>
              <a:t>[Citation: </a:t>
            </a:r>
            <a:r>
              <a:rPr lang="en-US" sz="1600" i="1" dirty="0" smtClean="0"/>
              <a:t>Vincent, L. A., et al. (2011), Observed trends in indices of daily and extreme temperature and precipitation for the countries of the western Indian Ocean, 1961–2008, J. </a:t>
            </a:r>
            <a:r>
              <a:rPr lang="en-US" sz="1600" i="1" dirty="0" err="1" smtClean="0"/>
              <a:t>Geophys</a:t>
            </a:r>
            <a:r>
              <a:rPr lang="en-US" sz="1600" i="1" dirty="0" smtClean="0"/>
              <a:t>. Res., 116, D10108, doi:10.1029/2010JD015303.</a:t>
            </a:r>
            <a:r>
              <a:rPr lang="en-US" sz="1600" dirty="0" smtClean="0"/>
              <a:t>]</a:t>
            </a:r>
            <a:endParaRPr lang="en-US" sz="1600" i="1" dirty="0" smtClean="0"/>
          </a:p>
          <a:p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219200" y="0"/>
            <a:ext cx="67056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Previous </a:t>
            </a:r>
            <a:r>
              <a:rPr lang="en-US" sz="3600" b="1" dirty="0" err="1" smtClean="0">
                <a:solidFill>
                  <a:schemeClr val="tx1"/>
                </a:solidFill>
              </a:rPr>
              <a:t>Wkshps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295400"/>
            <a:ext cx="8278813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219200" y="0"/>
            <a:ext cx="67056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Data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1219200"/>
            <a:ext cx="2590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Participants brought digital long term (1961-2008) daily maximum and minimum temperature and precipitation data </a:t>
            </a:r>
          </a:p>
          <a:p>
            <a:endParaRPr lang="en-CA" sz="2400" dirty="0" smtClean="0"/>
          </a:p>
          <a:p>
            <a:r>
              <a:rPr lang="en-CA" sz="2400" dirty="0" smtClean="0"/>
              <a:t>The data period varied but sufficient (32 stations) to compute 1961-2008 trends.</a:t>
            </a:r>
          </a:p>
          <a:p>
            <a:r>
              <a:rPr lang="en-CA" sz="2400" dirty="0" smtClean="0"/>
              <a:t> </a:t>
            </a:r>
          </a:p>
        </p:txBody>
      </p:sp>
      <p:pic>
        <p:nvPicPr>
          <p:cNvPr id="9" name="Picture 179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6927" y="990600"/>
            <a:ext cx="6093674" cy="5867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219200" y="0"/>
            <a:ext cx="67056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Methodology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56357"/>
            <a:ext cx="9144000" cy="45243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en-CA" sz="2400" dirty="0" smtClean="0"/>
          </a:p>
          <a:p>
            <a:endParaRPr lang="en-CA" sz="2400" dirty="0" smtClean="0"/>
          </a:p>
          <a:p>
            <a:endParaRPr lang="en-CA" sz="2400" dirty="0" smtClean="0"/>
          </a:p>
          <a:p>
            <a:r>
              <a:rPr lang="en-CA" sz="2400" dirty="0" smtClean="0"/>
              <a:t>Monthly mean temperature and monthly total precipitation time series were examined for homogeneity using the software package </a:t>
            </a:r>
            <a:r>
              <a:rPr lang="en-CA" sz="2400" b="1" dirty="0" smtClean="0"/>
              <a:t>RHTestsV3</a:t>
            </a:r>
            <a:r>
              <a:rPr lang="en-CA" sz="2400" dirty="0" smtClean="0"/>
              <a:t> (Environment Canada).  </a:t>
            </a:r>
          </a:p>
          <a:p>
            <a:endParaRPr lang="en-CA" sz="2400" dirty="0" smtClean="0"/>
          </a:p>
          <a:p>
            <a:r>
              <a:rPr lang="en-CA" sz="2400" dirty="0" smtClean="0"/>
              <a:t>Adjustments were applied to </a:t>
            </a:r>
            <a:r>
              <a:rPr lang="en-CA" sz="2400" b="1" dirty="0" smtClean="0">
                <a:latin typeface="+mj-lt"/>
              </a:rPr>
              <a:t>9</a:t>
            </a:r>
            <a:r>
              <a:rPr lang="en-CA" sz="2400" dirty="0" smtClean="0"/>
              <a:t> and </a:t>
            </a:r>
            <a:r>
              <a:rPr lang="en-CA" sz="2400" b="1" dirty="0" smtClean="0">
                <a:latin typeface="+mj-lt"/>
              </a:rPr>
              <a:t>10</a:t>
            </a:r>
            <a:r>
              <a:rPr lang="en-CA" sz="2400" dirty="0" smtClean="0"/>
              <a:t> stations (</a:t>
            </a:r>
            <a:r>
              <a:rPr lang="en-CA" sz="2400" dirty="0" err="1" smtClean="0"/>
              <a:t>Tx</a:t>
            </a:r>
            <a:r>
              <a:rPr lang="en-CA" sz="2400" dirty="0" smtClean="0"/>
              <a:t> &amp; </a:t>
            </a:r>
            <a:r>
              <a:rPr lang="en-CA" sz="2400" dirty="0" err="1" smtClean="0"/>
              <a:t>Tn</a:t>
            </a:r>
            <a:r>
              <a:rPr lang="en-CA" sz="2400" dirty="0" smtClean="0"/>
              <a:t>)</a:t>
            </a:r>
          </a:p>
          <a:p>
            <a:r>
              <a:rPr lang="en-CA" sz="2400" dirty="0" smtClean="0"/>
              <a:t>Rainfall data were not adjusted.</a:t>
            </a:r>
          </a:p>
          <a:p>
            <a:endParaRPr lang="en-CA" sz="2400" dirty="0" smtClean="0"/>
          </a:p>
          <a:p>
            <a:r>
              <a:rPr lang="en-US" sz="2400" dirty="0" smtClean="0"/>
              <a:t>For WIO, </a:t>
            </a:r>
            <a:r>
              <a:rPr lang="en-US" sz="2400" b="1" dirty="0" smtClean="0">
                <a:latin typeface="+mj-lt"/>
              </a:rPr>
              <a:t>13</a:t>
            </a:r>
            <a:r>
              <a:rPr lang="en-US" sz="2400" dirty="0" smtClean="0"/>
              <a:t> temperature and </a:t>
            </a:r>
            <a:r>
              <a:rPr lang="en-US" sz="2400" b="1" dirty="0" smtClean="0">
                <a:latin typeface="+mj-lt"/>
              </a:rPr>
              <a:t>8 </a:t>
            </a:r>
            <a:r>
              <a:rPr lang="en-US" sz="2400" dirty="0" smtClean="0"/>
              <a:t>precipitation indices (on annual basis) were appropriate.  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1143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Daily temperature and rainfall data were quality controlled using </a:t>
            </a:r>
            <a:r>
              <a:rPr lang="en-US" sz="2400" b="1" dirty="0" err="1" smtClean="0"/>
              <a:t>RClimDex</a:t>
            </a:r>
            <a:r>
              <a:rPr lang="en-US" sz="2400" dirty="0" smtClean="0"/>
              <a:t>  (</a:t>
            </a:r>
            <a:r>
              <a:rPr lang="en-CA" sz="2400" dirty="0" smtClean="0"/>
              <a:t>Environment Canada</a:t>
            </a:r>
            <a:r>
              <a:rPr lang="en-US" sz="2400" dirty="0" smtClean="0"/>
              <a:t>)</a:t>
            </a:r>
            <a:r>
              <a:rPr lang="en-CA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219200" y="0"/>
            <a:ext cx="67056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Indices definition (WIO)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0534" y="1143000"/>
            <a:ext cx="8922931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705600" cy="533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Trends 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7" name="Picture 193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1295400"/>
            <a:ext cx="4086459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9"/>
          <p:cNvSpPr txBox="1">
            <a:spLocks/>
          </p:cNvSpPr>
          <p:nvPr/>
        </p:nvSpPr>
        <p:spPr>
          <a:xfrm>
            <a:off x="152400" y="5410200"/>
            <a:ext cx="3886200" cy="1295400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Trends in </a:t>
            </a:r>
            <a:r>
              <a:rPr kumimoji="0" lang="en-US" sz="28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annual means of daily maximum   temperature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TXMean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93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1295400"/>
            <a:ext cx="4086459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9"/>
          <p:cNvSpPr txBox="1">
            <a:spLocks/>
          </p:cNvSpPr>
          <p:nvPr/>
        </p:nvSpPr>
        <p:spPr>
          <a:xfrm>
            <a:off x="5105400" y="5486400"/>
            <a:ext cx="4038600" cy="1371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Trends in </a:t>
            </a:r>
            <a:r>
              <a:rPr kumimoji="0" lang="en-US" sz="28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annual means of daily minimum  temperature  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TNMean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369" y="-671"/>
            <a:ext cx="8991600" cy="1219871"/>
            <a:chOff x="74" y="126"/>
            <a:chExt cx="5664" cy="710"/>
          </a:xfrm>
        </p:grpSpPr>
        <p:pic>
          <p:nvPicPr>
            <p:cNvPr id="5" name="Picture 4" descr="mm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" y="126"/>
              <a:ext cx="558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8" y="126"/>
              <a:ext cx="67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705600" cy="5334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Trends in extremes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0" y="5181600"/>
            <a:ext cx="4038600" cy="11430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Sig. increase of 15 to 20% in the percentage of warm days (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TX90P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)  and warm nights (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TN90P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9" name="Picture 194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081201"/>
            <a:ext cx="4086460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94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1066800"/>
            <a:ext cx="4086460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9"/>
          <p:cNvSpPr txBox="1">
            <a:spLocks/>
          </p:cNvSpPr>
          <p:nvPr/>
        </p:nvSpPr>
        <p:spPr>
          <a:xfrm>
            <a:off x="5181600" y="5181600"/>
            <a:ext cx="3962400" cy="11430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>
                <a:latin typeface="+mj-lt"/>
              </a:rPr>
              <a:t>Sig. decrease of 10 to 15% in the percentage of cold days (</a:t>
            </a:r>
            <a:r>
              <a:rPr lang="en-US" sz="2000" dirty="0" smtClean="0">
                <a:latin typeface="+mj-lt"/>
              </a:rPr>
              <a:t>TX10P</a:t>
            </a:r>
            <a:r>
              <a:rPr lang="en-US" sz="2400" dirty="0" smtClean="0">
                <a:latin typeface="+mj-lt"/>
              </a:rPr>
              <a:t>) and cold nights (</a:t>
            </a:r>
            <a:r>
              <a:rPr lang="en-US" sz="2000" dirty="0" smtClean="0">
                <a:latin typeface="+mj-lt"/>
              </a:rPr>
              <a:t>TN10P</a:t>
            </a:r>
            <a:r>
              <a:rPr lang="en-US" sz="2400" dirty="0" smtClean="0">
                <a:latin typeface="+mj-lt"/>
              </a:rPr>
              <a:t>).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2545</TotalTime>
  <Words>451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Prithiviraj BOONEEADY Meteorologist   Mauritius Meteorological Services</vt:lpstr>
      <vt:lpstr>ETCCDI</vt:lpstr>
      <vt:lpstr>Last decade workshops</vt:lpstr>
      <vt:lpstr>Previous Wkshps</vt:lpstr>
      <vt:lpstr>Data </vt:lpstr>
      <vt:lpstr>Methodology </vt:lpstr>
      <vt:lpstr>Indices definition (WIO)</vt:lpstr>
      <vt:lpstr>Trends </vt:lpstr>
      <vt:lpstr>Trends in extremes</vt:lpstr>
      <vt:lpstr>Decadal Pptn trends </vt:lpstr>
      <vt:lpstr>Decadal trends in Pptn extremes</vt:lpstr>
      <vt:lpstr> Production of NCMPs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Observed Trends in Indices of Daily and Extreme Temperature and Precipitation for the Countries of the Western Indian Ocean, 1961-2008   Prithiviraj BOONEEADY Meteorologist   22 March 2011</dc:title>
  <dc:creator>raj</dc:creator>
  <cp:lastModifiedBy>raj</cp:lastModifiedBy>
  <cp:revision>136</cp:revision>
  <dcterms:created xsi:type="dcterms:W3CDTF">2011-03-20T06:32:18Z</dcterms:created>
  <dcterms:modified xsi:type="dcterms:W3CDTF">2011-09-12T11:57:01Z</dcterms:modified>
</cp:coreProperties>
</file>