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81" r:id="rId3"/>
    <p:sldId id="274" r:id="rId4"/>
    <p:sldId id="282" r:id="rId5"/>
    <p:sldId id="283" r:id="rId6"/>
    <p:sldId id="280" r:id="rId7"/>
    <p:sldId id="279" r:id="rId8"/>
    <p:sldId id="278" r:id="rId9"/>
    <p:sldId id="276" r:id="rId10"/>
    <p:sldId id="277" r:id="rId11"/>
    <p:sldId id="275" r:id="rId12"/>
    <p:sldId id="269" r:id="rId13"/>
    <p:sldId id="273" r:id="rId14"/>
    <p:sldId id="271" r:id="rId15"/>
    <p:sldId id="272" r:id="rId16"/>
    <p:sldId id="262" r:id="rId17"/>
    <p:sldId id="263" r:id="rId18"/>
    <p:sldId id="265" r:id="rId19"/>
    <p:sldId id="264" r:id="rId20"/>
    <p:sldId id="266" r:id="rId21"/>
    <p:sldId id="268" r:id="rId22"/>
    <p:sldId id="267" r:id="rId23"/>
    <p:sldId id="270" r:id="rId24"/>
    <p:sldId id="260" r:id="rId25"/>
    <p:sldId id="259" r:id="rId26"/>
    <p:sldId id="258" r:id="rId27"/>
    <p:sldId id="257" r:id="rId28"/>
    <p:sldId id="284" r:id="rId29"/>
    <p:sldId id="285" r:id="rId30"/>
    <p:sldId id="286" r:id="rId31"/>
    <p:sldId id="26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34" autoAdjust="0"/>
  </p:normalViewPr>
  <p:slideViewPr>
    <p:cSldViewPr>
      <p:cViewPr>
        <p:scale>
          <a:sx n="55" d="100"/>
          <a:sy n="55" d="100"/>
        </p:scale>
        <p:origin x="-1806"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66C6F-B91C-45BB-ADE8-3ACE5B36D868}" type="datetimeFigureOut">
              <a:rPr lang="tr-TR" smtClean="0"/>
              <a:t>15.09.2011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480BC-5746-45CA-83F1-E19AA0E5F76C}" type="slidenum">
              <a:rPr lang="tr-TR" smtClean="0"/>
              <a:t>‹#›</a:t>
            </a:fld>
            <a:endParaRPr lang="tr-TR"/>
          </a:p>
        </p:txBody>
      </p:sp>
    </p:spTree>
    <p:extLst>
      <p:ext uri="{BB962C8B-B14F-4D97-AF65-F5344CB8AC3E}">
        <p14:creationId xmlns:p14="http://schemas.microsoft.com/office/powerpoint/2010/main" val="291798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15.09.2011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15.09.2011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15.09.2011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15.09.2011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15.09.2011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15.09.2011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15.09.2011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15.09.2011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15.09.2011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15.09.2011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15.09.2011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15.09.2011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260648"/>
            <a:ext cx="7851648" cy="3200400"/>
          </a:xfrm>
        </p:spPr>
        <p:txBody>
          <a:bodyPr>
            <a:noAutofit/>
          </a:bodyPr>
          <a:lstStyle/>
          <a:p>
            <a:pPr algn="ctr"/>
            <a:r>
              <a:rPr lang="en-GB" sz="4400" dirty="0" smtClean="0">
                <a:solidFill>
                  <a:schemeClr val="tx1"/>
                </a:solidFill>
              </a:rPr>
              <a:t>BASIC APPROACH TO CLIMATE MONITORING PRODUCTS</a:t>
            </a:r>
            <a:r>
              <a:rPr lang="tr-TR" sz="4400" dirty="0" smtClean="0">
                <a:solidFill>
                  <a:schemeClr val="tx1"/>
                </a:solidFill>
              </a:rPr>
              <a:t> </a:t>
            </a:r>
            <a:r>
              <a:rPr lang="en-GB" sz="4400" dirty="0" smtClean="0">
                <a:solidFill>
                  <a:schemeClr val="tx1"/>
                </a:solidFill>
              </a:rPr>
              <a:t>AND</a:t>
            </a:r>
            <a:br>
              <a:rPr lang="en-GB" sz="4400" dirty="0" smtClean="0">
                <a:solidFill>
                  <a:schemeClr val="tx1"/>
                </a:solidFill>
              </a:rPr>
            </a:br>
            <a:r>
              <a:rPr lang="en-GB" sz="4400" dirty="0" smtClean="0">
                <a:solidFill>
                  <a:schemeClr val="tx1"/>
                </a:solidFill>
              </a:rPr>
              <a:t>CLIMATE MONITORING PRODUCTS IN WMO RA VI</a:t>
            </a:r>
            <a:endParaRPr lang="en-GB" sz="4400" dirty="0">
              <a:solidFill>
                <a:schemeClr val="tx1"/>
              </a:solidFill>
            </a:endParaRPr>
          </a:p>
        </p:txBody>
      </p:sp>
      <p:sp>
        <p:nvSpPr>
          <p:cNvPr id="3" name="Alt Başlık 2"/>
          <p:cNvSpPr>
            <a:spLocks noGrp="1"/>
          </p:cNvSpPr>
          <p:nvPr>
            <p:ph type="subTitle" idx="1"/>
          </p:nvPr>
        </p:nvSpPr>
        <p:spPr>
          <a:xfrm>
            <a:off x="533400" y="4077072"/>
            <a:ext cx="7854696" cy="1752600"/>
          </a:xfrm>
        </p:spPr>
        <p:txBody>
          <a:bodyPr>
            <a:noAutofit/>
          </a:bodyPr>
          <a:lstStyle/>
          <a:p>
            <a:pPr algn="ctr"/>
            <a:r>
              <a:rPr lang="en-GB" sz="3200" b="1" dirty="0" err="1" smtClean="0"/>
              <a:t>Mesut</a:t>
            </a:r>
            <a:r>
              <a:rPr lang="en-GB" sz="3200" b="1" dirty="0" smtClean="0"/>
              <a:t> DEMIRCAN</a:t>
            </a:r>
          </a:p>
          <a:p>
            <a:pPr algn="ctr"/>
            <a:r>
              <a:rPr lang="en-GB" sz="2000" b="1" dirty="0" smtClean="0"/>
              <a:t>Geodesy and </a:t>
            </a:r>
            <a:r>
              <a:rPr lang="en-GB" sz="2000" b="1" dirty="0" err="1" smtClean="0"/>
              <a:t>Photogrametry</a:t>
            </a:r>
            <a:r>
              <a:rPr lang="en-GB" sz="2000" b="1" dirty="0" smtClean="0"/>
              <a:t> Engineer</a:t>
            </a:r>
          </a:p>
          <a:p>
            <a:pPr algn="ctr"/>
            <a:r>
              <a:rPr lang="en-GB" sz="2000" b="1" dirty="0" smtClean="0"/>
              <a:t>Turkish State Meteorological Service</a:t>
            </a:r>
          </a:p>
          <a:p>
            <a:pPr algn="ctr"/>
            <a:r>
              <a:rPr lang="en-GB" sz="1400" b="1" dirty="0" err="1" smtClean="0"/>
              <a:t>Agrometeorology</a:t>
            </a:r>
            <a:r>
              <a:rPr lang="en-GB" sz="1400" b="1" dirty="0" smtClean="0"/>
              <a:t> and Climatological Observation Department</a:t>
            </a:r>
          </a:p>
          <a:p>
            <a:pPr algn="ctr"/>
            <a:r>
              <a:rPr lang="en-GB" sz="1400" b="1" dirty="0" smtClean="0"/>
              <a:t>Climate and Climate Change Division</a:t>
            </a:r>
          </a:p>
          <a:p>
            <a:pPr algn="ctr"/>
            <a:r>
              <a:rPr lang="en-GB" sz="1400" b="1" dirty="0" smtClean="0"/>
              <a:t>e-mail: mdemircan@dmi.gov.tr</a:t>
            </a:r>
            <a:endParaRPr lang="en-GB" sz="1400" b="1" dirty="0"/>
          </a:p>
        </p:txBody>
      </p:sp>
    </p:spTree>
    <p:extLst>
      <p:ext uri="{BB962C8B-B14F-4D97-AF65-F5344CB8AC3E}">
        <p14:creationId xmlns:p14="http://schemas.microsoft.com/office/powerpoint/2010/main" val="75749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12968" cy="1296144"/>
          </a:xfrm>
        </p:spPr>
        <p:txBody>
          <a:bodyPr>
            <a:noAutofit/>
          </a:bodyPr>
          <a:lstStyle/>
          <a:p>
            <a:pPr marL="0" indent="0" algn="just">
              <a:buNone/>
            </a:pPr>
            <a:r>
              <a:rPr lang="en-US" sz="2200" b="1" dirty="0">
                <a:solidFill>
                  <a:schemeClr val="bg1"/>
                </a:solidFill>
                <a:latin typeface="Times New Roman" pitchFamily="18" charset="0"/>
                <a:cs typeface="Times New Roman" pitchFamily="18" charset="0"/>
              </a:rPr>
              <a:t>Climate Products Features:</a:t>
            </a:r>
          </a:p>
          <a:p>
            <a:pPr marL="0" indent="0" algn="just">
              <a:buNone/>
            </a:pPr>
            <a:r>
              <a:rPr lang="en-US" sz="2000" dirty="0">
                <a:solidFill>
                  <a:schemeClr val="bg1"/>
                </a:solidFill>
                <a:latin typeface="Times New Roman" pitchFamily="18" charset="0"/>
                <a:cs typeface="Times New Roman" pitchFamily="18" charset="0"/>
              </a:rPr>
              <a:t>While analyzing of a climate parameter; must be evaluated together with the normal period, the normal value, deviation of the normal value, the lowest and the highest value. For example, while analyzing temperatures of a month or a year, it can be seen normal trend in temperature but also it can consist of extreme cold or heat at same time. If we produce only temperature normal product we do not make a true assessment for temperature. Nevertheless, that appears in recent years, a month can be seen arid after heavy rains which fall down in one or two days with above normal. In today's general findings, while temperature and precipitation do not show an excessive increase in their normal, they show an increase in their extreme </a:t>
            </a:r>
            <a:r>
              <a:rPr lang="en-US" sz="2000" dirty="0" smtClean="0">
                <a:solidFill>
                  <a:schemeClr val="bg1"/>
                </a:solidFill>
                <a:latin typeface="Times New Roman" pitchFamily="18" charset="0"/>
                <a:cs typeface="Times New Roman" pitchFamily="18" charset="0"/>
              </a:rPr>
              <a:t>events</a:t>
            </a:r>
            <a:r>
              <a:rPr lang="tr-TR" sz="2000" dirty="0" smtClean="0">
                <a:solidFill>
                  <a:schemeClr val="bg1"/>
                </a:solidFill>
                <a:latin typeface="Times New Roman" pitchFamily="18" charset="0"/>
                <a:cs typeface="Times New Roman" pitchFamily="18" charset="0"/>
              </a:rPr>
              <a:t>.</a:t>
            </a:r>
            <a:endParaRPr lang="en-US" sz="2000" dirty="0">
              <a:solidFill>
                <a:schemeClr val="bg1"/>
              </a:solidFill>
              <a:latin typeface="Times New Roman" pitchFamily="18" charset="0"/>
              <a:cs typeface="Times New Roman" pitchFamily="18" charset="0"/>
            </a:endParaRPr>
          </a:p>
        </p:txBody>
      </p:sp>
      <p:pic>
        <p:nvPicPr>
          <p:cNvPr id="5" name="Resim 4" descr="F:\climate_monitoring\Report\extreme_events_mid.gif"/>
          <p:cNvPicPr/>
          <p:nvPr/>
        </p:nvPicPr>
        <p:blipFill>
          <a:blip r:embed="rId2">
            <a:extLst>
              <a:ext uri="{28A0092B-C50C-407E-A947-70E740481C1C}">
                <a14:useLocalDpi xmlns:a14="http://schemas.microsoft.com/office/drawing/2010/main"/>
              </a:ext>
            </a:extLst>
          </a:blip>
          <a:srcRect/>
          <a:stretch>
            <a:fillRect/>
          </a:stretch>
        </p:blipFill>
        <p:spPr bwMode="auto">
          <a:xfrm>
            <a:off x="4860032" y="3438840"/>
            <a:ext cx="3516496" cy="2870479"/>
          </a:xfrm>
          <a:prstGeom prst="rect">
            <a:avLst/>
          </a:prstGeom>
          <a:noFill/>
          <a:ln>
            <a:noFill/>
          </a:ln>
        </p:spPr>
      </p:pic>
      <p:sp>
        <p:nvSpPr>
          <p:cNvPr id="2" name="Dikdörtgen 1"/>
          <p:cNvSpPr/>
          <p:nvPr/>
        </p:nvSpPr>
        <p:spPr>
          <a:xfrm>
            <a:off x="35915" y="4874079"/>
            <a:ext cx="4572000" cy="923330"/>
          </a:xfrm>
          <a:prstGeom prst="rect">
            <a:avLst/>
          </a:prstGeom>
        </p:spPr>
        <p:txBody>
          <a:bodyPr>
            <a:spAutoFit/>
          </a:bodyPr>
          <a:lstStyle/>
          <a:p>
            <a:r>
              <a:rPr lang="en-US" dirty="0">
                <a:solidFill>
                  <a:schemeClr val="bg1"/>
                </a:solidFill>
                <a:latin typeface="Times New Roman" pitchFamily="18" charset="0"/>
                <a:cs typeface="Times New Roman" pitchFamily="18" charset="0"/>
              </a:rPr>
              <a:t>Increase in average temperature, temperature variance and together (http://hot-topic.co.nz/when-the-rain-comes/)</a:t>
            </a:r>
            <a:endParaRPr lang="tr-T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4802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5976664"/>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Climate Products Training and Tools:</a:t>
            </a:r>
          </a:p>
          <a:p>
            <a:pPr marL="0" indent="0" algn="just">
              <a:buNone/>
            </a:pPr>
            <a:r>
              <a:rPr lang="en-US" sz="2000" b="1" dirty="0">
                <a:solidFill>
                  <a:schemeClr val="bg1"/>
                </a:solidFill>
                <a:latin typeface="Times New Roman" pitchFamily="18" charset="0"/>
                <a:cs typeface="Times New Roman" pitchFamily="18" charset="0"/>
              </a:rPr>
              <a:t>Training of climate services personnel, it has got great importance for national and global climate observations and climate monitoring products. In this regard, WMO Regional Training Centers (WMO RTC) can be used to provide training for climate service of NHMSs. Through this training, climate monitoring products can gain a standard format in all NHMSs. In this process, WMO must take an active role both training of RTC trainer, supplying of training document to RTC and  providing financial support to trainees in developing or least developed </a:t>
            </a:r>
            <a:r>
              <a:rPr lang="en-US" sz="2000" b="1" dirty="0" smtClean="0">
                <a:solidFill>
                  <a:schemeClr val="bg1"/>
                </a:solidFill>
                <a:latin typeface="Times New Roman" pitchFamily="18" charset="0"/>
                <a:cs typeface="Times New Roman" pitchFamily="18" charset="0"/>
              </a:rPr>
              <a:t>countries</a:t>
            </a:r>
            <a:r>
              <a:rPr lang="tr-TR" sz="2000" b="1" dirty="0" smtClean="0">
                <a:solidFill>
                  <a:schemeClr val="bg1"/>
                </a:solidFill>
                <a:latin typeface="Times New Roman" pitchFamily="18" charset="0"/>
                <a:cs typeface="Times New Roman" pitchFamily="18" charset="0"/>
              </a:rPr>
              <a:t>.</a:t>
            </a:r>
            <a:endParaRPr lang="en-US" sz="2000" b="1" dirty="0">
              <a:solidFill>
                <a:schemeClr val="bg1"/>
              </a:solidFill>
              <a:latin typeface="Times New Roman" pitchFamily="18" charset="0"/>
              <a:cs typeface="Times New Roman" pitchFamily="18" charset="0"/>
            </a:endParaRPr>
          </a:p>
          <a:p>
            <a:pPr marL="0" indent="0" algn="just">
              <a:buNone/>
            </a:pPr>
            <a:endParaRPr lang="en-US" sz="2200" b="1" dirty="0">
              <a:solidFill>
                <a:srgbClr val="FFFF00"/>
              </a:solidFill>
              <a:latin typeface="Times New Roman" pitchFamily="18" charset="0"/>
              <a:cs typeface="Times New Roman" pitchFamily="18" charset="0"/>
            </a:endParaRPr>
          </a:p>
        </p:txBody>
      </p:sp>
      <p:pic>
        <p:nvPicPr>
          <p:cNvPr id="4" name="Resim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8" y="3429000"/>
            <a:ext cx="4995129" cy="2808312"/>
          </a:xfrm>
          <a:prstGeom prst="rect">
            <a:avLst/>
          </a:prstGeom>
          <a:noFill/>
          <a:ln>
            <a:noFill/>
          </a:ln>
        </p:spPr>
      </p:pic>
      <p:sp>
        <p:nvSpPr>
          <p:cNvPr id="2" name="Dikdörtgen 1"/>
          <p:cNvSpPr/>
          <p:nvPr/>
        </p:nvSpPr>
        <p:spPr>
          <a:xfrm>
            <a:off x="5271623" y="3844543"/>
            <a:ext cx="3888432" cy="1200329"/>
          </a:xfrm>
          <a:prstGeom prst="rect">
            <a:avLst/>
          </a:prstGeom>
        </p:spPr>
        <p:txBody>
          <a:bodyPr wrap="square">
            <a:spAutoFit/>
          </a:bodyPr>
          <a:lstStyle/>
          <a:p>
            <a:r>
              <a:rPr lang="en-US" dirty="0">
                <a:solidFill>
                  <a:schemeClr val="bg1"/>
                </a:solidFill>
              </a:rPr>
              <a:t>Training course on Climate Applications was held in 7 June 2010 in WMO RTC </a:t>
            </a:r>
            <a:r>
              <a:rPr lang="en-US" dirty="0" err="1">
                <a:solidFill>
                  <a:schemeClr val="bg1"/>
                </a:solidFill>
              </a:rPr>
              <a:t>Alanya</a:t>
            </a:r>
            <a:r>
              <a:rPr lang="en-US" dirty="0">
                <a:solidFill>
                  <a:schemeClr val="bg1"/>
                </a:solidFill>
              </a:rPr>
              <a:t> Facility, Antalya, Turkey by TSMS.</a:t>
            </a:r>
            <a:endParaRPr lang="tr-TR" dirty="0">
              <a:solidFill>
                <a:schemeClr val="bg1"/>
              </a:solidFill>
            </a:endParaRPr>
          </a:p>
        </p:txBody>
      </p:sp>
    </p:spTree>
    <p:extLst>
      <p:ext uri="{BB962C8B-B14F-4D97-AF65-F5344CB8AC3E}">
        <p14:creationId xmlns:p14="http://schemas.microsoft.com/office/powerpoint/2010/main" val="113248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5976664"/>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Climate Products Training and Tools:</a:t>
            </a:r>
          </a:p>
          <a:p>
            <a:pPr marL="0" indent="0" algn="just">
              <a:buNone/>
            </a:pPr>
            <a:r>
              <a:rPr lang="en-US" sz="2000" b="1" dirty="0">
                <a:solidFill>
                  <a:schemeClr val="bg1"/>
                </a:solidFill>
                <a:latin typeface="Times New Roman" pitchFamily="18" charset="0"/>
                <a:cs typeface="Times New Roman" pitchFamily="18" charset="0"/>
              </a:rPr>
              <a:t>Today, there are many tools that climate monitoring products can be made with them. Especially, programs that produced under the name of Geographic Information Systems (GIS), are more </a:t>
            </a:r>
            <a:r>
              <a:rPr lang="en-US" sz="2000" b="1" dirty="0" err="1">
                <a:solidFill>
                  <a:schemeClr val="bg1"/>
                </a:solidFill>
                <a:latin typeface="Times New Roman" pitchFamily="18" charset="0"/>
                <a:cs typeface="Times New Roman" pitchFamily="18" charset="0"/>
              </a:rPr>
              <a:t>skilful</a:t>
            </a:r>
            <a:r>
              <a:rPr lang="en-US" sz="2000" b="1" dirty="0">
                <a:solidFill>
                  <a:schemeClr val="bg1"/>
                </a:solidFill>
                <a:latin typeface="Times New Roman" pitchFamily="18" charset="0"/>
                <a:cs typeface="Times New Roman" pitchFamily="18" charset="0"/>
              </a:rPr>
              <a:t> to make simple climate monitoring products as well as detailed product through </a:t>
            </a:r>
            <a:r>
              <a:rPr lang="en-US" sz="2000" b="1" dirty="0" err="1">
                <a:solidFill>
                  <a:schemeClr val="bg1"/>
                </a:solidFill>
                <a:latin typeface="Times New Roman" pitchFamily="18" charset="0"/>
                <a:cs typeface="Times New Roman" pitchFamily="18" charset="0"/>
              </a:rPr>
              <a:t>modelling</a:t>
            </a:r>
            <a:r>
              <a:rPr lang="en-US" sz="2000" b="1" dirty="0">
                <a:solidFill>
                  <a:schemeClr val="bg1"/>
                </a:solidFill>
                <a:latin typeface="Times New Roman" pitchFamily="18" charset="0"/>
                <a:cs typeface="Times New Roman" pitchFamily="18" charset="0"/>
              </a:rPr>
              <a:t>. WMO must take an active role supplying of program and it’s training to developing or least developed countries. There is large number of GIS and mapping programs and model that leads to produce maps in many different formats. So it needs identification of the standard format for digital </a:t>
            </a:r>
            <a:r>
              <a:rPr lang="en-US" sz="2000" b="1" dirty="0" smtClean="0">
                <a:solidFill>
                  <a:schemeClr val="bg1"/>
                </a:solidFill>
                <a:latin typeface="Times New Roman" pitchFamily="18" charset="0"/>
                <a:cs typeface="Times New Roman" pitchFamily="18" charset="0"/>
              </a:rPr>
              <a:t>maps.</a:t>
            </a:r>
            <a:endParaRPr lang="en-US" sz="2200" b="1" dirty="0">
              <a:solidFill>
                <a:srgbClr val="FFFF00"/>
              </a:solidFill>
              <a:latin typeface="Times New Roman" pitchFamily="18" charset="0"/>
              <a:cs typeface="Times New Roman" pitchFamily="18" charset="0"/>
            </a:endParaRPr>
          </a:p>
        </p:txBody>
      </p:sp>
      <p:pic>
        <p:nvPicPr>
          <p:cNvPr id="102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452812"/>
            <a:ext cx="4176464" cy="268972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1061" y="3429000"/>
            <a:ext cx="4131419" cy="26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0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5976664"/>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Recommendations for Climate Products:</a:t>
            </a:r>
          </a:p>
          <a:p>
            <a:pPr marL="0" indent="0" algn="just">
              <a:buNone/>
            </a:pPr>
            <a:r>
              <a:rPr lang="en-US" sz="2000" b="1" dirty="0">
                <a:solidFill>
                  <a:schemeClr val="bg1"/>
                </a:solidFill>
                <a:latin typeface="Times New Roman" pitchFamily="18" charset="0"/>
                <a:cs typeface="Times New Roman" pitchFamily="18" charset="0"/>
              </a:rPr>
              <a:t>1 - National and global assessments must be done with comparing standard normal, and must be consisted extreme values since the beginning of the observation .</a:t>
            </a:r>
          </a:p>
          <a:p>
            <a:pPr marL="0" indent="0" algn="just">
              <a:buNone/>
            </a:pPr>
            <a:r>
              <a:rPr lang="en-US" sz="2000" b="1" dirty="0">
                <a:solidFill>
                  <a:schemeClr val="bg1"/>
                </a:solidFill>
                <a:latin typeface="Times New Roman" pitchFamily="18" charset="0"/>
                <a:cs typeface="Times New Roman" pitchFamily="18" charset="0"/>
              </a:rPr>
              <a:t>2 – To be used products and analysis by national and global users, presentation should be made with at least one UN official language as well as the national language. The second language should be preferably in English.</a:t>
            </a:r>
          </a:p>
          <a:p>
            <a:pPr marL="0" indent="0" algn="just">
              <a:buNone/>
            </a:pPr>
            <a:r>
              <a:rPr lang="en-US" sz="2000" b="1" dirty="0">
                <a:solidFill>
                  <a:schemeClr val="bg1"/>
                </a:solidFill>
                <a:latin typeface="Times New Roman" pitchFamily="18" charset="0"/>
                <a:cs typeface="Times New Roman" pitchFamily="18" charset="0"/>
              </a:rPr>
              <a:t>3 -It must be developed a common language between among climate services and users for climate monitoring products. CMPs must be promoted according to requirements of users such as mentioned in </a:t>
            </a:r>
            <a:r>
              <a:rPr lang="en-US" sz="2000" b="1" dirty="0" err="1">
                <a:solidFill>
                  <a:schemeClr val="bg1"/>
                </a:solidFill>
                <a:latin typeface="Times New Roman" pitchFamily="18" charset="0"/>
                <a:cs typeface="Times New Roman" pitchFamily="18" charset="0"/>
              </a:rPr>
              <a:t>CAgM’s</a:t>
            </a:r>
            <a:r>
              <a:rPr lang="en-US" sz="2000" b="1" dirty="0">
                <a:solidFill>
                  <a:schemeClr val="bg1"/>
                </a:solidFill>
                <a:latin typeface="Times New Roman" pitchFamily="18" charset="0"/>
                <a:cs typeface="Times New Roman" pitchFamily="18" charset="0"/>
              </a:rPr>
              <a:t> report </a:t>
            </a:r>
            <a:r>
              <a:rPr lang="en-US" sz="2200" b="1" dirty="0">
                <a:solidFill>
                  <a:srgbClr val="FFFF00"/>
                </a:solidFill>
                <a:latin typeface="Times New Roman" pitchFamily="18" charset="0"/>
                <a:cs typeface="Times New Roman" pitchFamily="18" charset="0"/>
              </a:rPr>
              <a:t>“As for regional climate change and variability impacts, the Commission acknowledged the need to standardize and adopt climate impact assessments at a regional level in order to identify common issues and find common solutions and comparable results e.g., impact of high temperatures on emergence and growth cereal crops (paragraph 4.74 WMO-No. 1062</a:t>
            </a:r>
            <a:r>
              <a:rPr lang="en-US" sz="2200" b="1" dirty="0" smtClean="0">
                <a:solidFill>
                  <a:srgbClr val="FFFF00"/>
                </a:solidFill>
                <a:latin typeface="Times New Roman" pitchFamily="18" charset="0"/>
                <a:cs typeface="Times New Roman" pitchFamily="18" charset="0"/>
              </a:rPr>
              <a:t>)”.</a:t>
            </a:r>
            <a:endParaRPr lang="en-US" sz="2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80293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6632"/>
            <a:ext cx="8712968" cy="4389120"/>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Recommendations for Climate Products:</a:t>
            </a:r>
          </a:p>
          <a:p>
            <a:pPr marL="0" indent="0" algn="just">
              <a:buNone/>
            </a:pPr>
            <a:r>
              <a:rPr lang="en-US" sz="2200" b="1" dirty="0" smtClean="0">
                <a:solidFill>
                  <a:schemeClr val="bg1"/>
                </a:solidFill>
                <a:latin typeface="Times New Roman" pitchFamily="18" charset="0"/>
                <a:cs typeface="Times New Roman" pitchFamily="18" charset="0"/>
              </a:rPr>
              <a:t>4 </a:t>
            </a:r>
            <a:r>
              <a:rPr lang="en-US" sz="2200" b="1" dirty="0">
                <a:solidFill>
                  <a:schemeClr val="bg1"/>
                </a:solidFill>
                <a:latin typeface="Times New Roman" pitchFamily="18" charset="0"/>
                <a:cs typeface="Times New Roman" pitchFamily="18" charset="0"/>
              </a:rPr>
              <a:t>- Monthly and yearly analysis should be made containing at least temperature, rainfall and extreme events with extreme values. Essential climate variables which are recommended by WMO may also be useful to the entire analysis.</a:t>
            </a:r>
          </a:p>
          <a:p>
            <a:pPr marL="0" indent="0" algn="just">
              <a:buNone/>
            </a:pPr>
            <a:r>
              <a:rPr lang="en-US" sz="2200" b="1" dirty="0">
                <a:solidFill>
                  <a:schemeClr val="bg1"/>
                </a:solidFill>
                <a:latin typeface="Times New Roman" pitchFamily="18" charset="0"/>
                <a:cs typeface="Times New Roman" pitchFamily="18" charset="0"/>
              </a:rPr>
              <a:t>5 - Climate products must be supported by secondary products such as climatic indices, heating and cooling degree days, heat index and drought.</a:t>
            </a:r>
          </a:p>
          <a:p>
            <a:pPr marL="0" indent="0" algn="just">
              <a:buNone/>
            </a:pPr>
            <a:r>
              <a:rPr lang="en-US" sz="2200" b="1" dirty="0">
                <a:solidFill>
                  <a:schemeClr val="bg1"/>
                </a:solidFill>
                <a:latin typeface="Times New Roman" pitchFamily="18" charset="0"/>
                <a:cs typeface="Times New Roman" pitchFamily="18" charset="0"/>
              </a:rPr>
              <a:t>6 - Monthly and annual climate monitoring products and reports must be shared immediately with the Regional Climate Centers (RCC).</a:t>
            </a:r>
          </a:p>
          <a:p>
            <a:pPr marL="0" indent="0" algn="just">
              <a:buNone/>
            </a:pPr>
            <a:r>
              <a:rPr lang="en-US" sz="2200" b="1" dirty="0">
                <a:solidFill>
                  <a:schemeClr val="bg1"/>
                </a:solidFill>
                <a:latin typeface="Times New Roman" pitchFamily="18" charset="0"/>
                <a:cs typeface="Times New Roman" pitchFamily="18" charset="0"/>
              </a:rPr>
              <a:t>7 - Monthly and seasonal climate forecasts should be done by climate service or RCC products can be used directly or with increasing the resolution of products. RCC and developed prediction centers must be take active role to support national climate services in their region and to help them to improve national climate forecast products</a:t>
            </a:r>
            <a:r>
              <a:rPr lang="en-US" sz="2200" b="1" dirty="0" smtClean="0">
                <a:solidFill>
                  <a:schemeClr val="bg1"/>
                </a:solidFill>
                <a:latin typeface="Times New Roman" pitchFamily="18" charset="0"/>
                <a:cs typeface="Times New Roman" pitchFamily="18" charset="0"/>
              </a:rPr>
              <a:t>.</a:t>
            </a:r>
            <a:endParaRPr lang="en-US" sz="2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5420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6632"/>
            <a:ext cx="8712968" cy="4389120"/>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Recommendations for Climate Products</a:t>
            </a:r>
            <a:r>
              <a:rPr lang="en-US" sz="2400" b="1" dirty="0" smtClean="0">
                <a:solidFill>
                  <a:schemeClr val="bg1"/>
                </a:solidFill>
                <a:latin typeface="Times New Roman" pitchFamily="18" charset="0"/>
                <a:cs typeface="Times New Roman" pitchFamily="18" charset="0"/>
              </a:rPr>
              <a:t>:</a:t>
            </a:r>
            <a:endParaRPr lang="tr-TR" sz="2400" b="1" dirty="0" smtClean="0">
              <a:solidFill>
                <a:schemeClr val="bg1"/>
              </a:solidFill>
              <a:latin typeface="Times New Roman" pitchFamily="18" charset="0"/>
              <a:cs typeface="Times New Roman" pitchFamily="18" charset="0"/>
            </a:endParaRPr>
          </a:p>
          <a:p>
            <a:pPr marL="0" indent="0" algn="just">
              <a:buNone/>
            </a:pPr>
            <a:endParaRPr lang="en-US" sz="2400" b="1" dirty="0">
              <a:solidFill>
                <a:schemeClr val="bg1"/>
              </a:solidFill>
              <a:latin typeface="Times New Roman" pitchFamily="18" charset="0"/>
              <a:cs typeface="Times New Roman" pitchFamily="18" charset="0"/>
            </a:endParaRPr>
          </a:p>
          <a:p>
            <a:pPr marL="0" indent="0" algn="just">
              <a:buNone/>
            </a:pPr>
            <a:r>
              <a:rPr lang="en-US" sz="2200" b="1" dirty="0" smtClean="0">
                <a:solidFill>
                  <a:schemeClr val="bg1"/>
                </a:solidFill>
                <a:latin typeface="Times New Roman" pitchFamily="18" charset="0"/>
                <a:cs typeface="Times New Roman" pitchFamily="18" charset="0"/>
              </a:rPr>
              <a:t>8 </a:t>
            </a:r>
            <a:r>
              <a:rPr lang="en-US" sz="2200" b="1" dirty="0">
                <a:solidFill>
                  <a:schemeClr val="bg1"/>
                </a:solidFill>
                <a:latin typeface="Times New Roman" pitchFamily="18" charset="0"/>
                <a:cs typeface="Times New Roman" pitchFamily="18" charset="0"/>
              </a:rPr>
              <a:t>- Global and regional climate models must be operated by RCC leadership and must be shared with the member countries. RCC and the member countries should assist efforts to increase the resolution for their own regions.</a:t>
            </a:r>
          </a:p>
          <a:p>
            <a:pPr marL="0" indent="0" algn="just">
              <a:buNone/>
            </a:pPr>
            <a:r>
              <a:rPr lang="en-US" sz="2200" b="1" dirty="0">
                <a:solidFill>
                  <a:schemeClr val="bg1"/>
                </a:solidFill>
                <a:latin typeface="Times New Roman" pitchFamily="18" charset="0"/>
                <a:cs typeface="Times New Roman" pitchFamily="18" charset="0"/>
              </a:rPr>
              <a:t>9 - Climate monitoring products must be serviced in digital map formats such as raster, </a:t>
            </a:r>
            <a:r>
              <a:rPr lang="en-US" sz="2200" b="1" dirty="0" err="1">
                <a:solidFill>
                  <a:schemeClr val="bg1"/>
                </a:solidFill>
                <a:latin typeface="Times New Roman" pitchFamily="18" charset="0"/>
                <a:cs typeface="Times New Roman" pitchFamily="18" charset="0"/>
              </a:rPr>
              <a:t>netcdf</a:t>
            </a:r>
            <a:r>
              <a:rPr lang="en-US" sz="2200" b="1" dirty="0">
                <a:solidFill>
                  <a:schemeClr val="bg1"/>
                </a:solidFill>
                <a:latin typeface="Times New Roman" pitchFamily="18" charset="0"/>
                <a:cs typeface="Times New Roman" pitchFamily="18" charset="0"/>
              </a:rPr>
              <a:t> or shape formats as well as picture format to users. So users can use easily in their own works.</a:t>
            </a:r>
          </a:p>
        </p:txBody>
      </p:sp>
    </p:spTree>
    <p:extLst>
      <p:ext uri="{BB962C8B-B14F-4D97-AF65-F5344CB8AC3E}">
        <p14:creationId xmlns:p14="http://schemas.microsoft.com/office/powerpoint/2010/main" val="397857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389120"/>
          </a:xfrm>
        </p:spPr>
        <p:txBody>
          <a:bodyPr>
            <a:noAutofit/>
          </a:bodyPr>
          <a:lstStyle/>
          <a:p>
            <a:pPr marL="0" indent="0" algn="just">
              <a:buNone/>
            </a:pPr>
            <a:r>
              <a:rPr lang="en-GB" b="1" dirty="0">
                <a:solidFill>
                  <a:schemeClr val="bg1"/>
                </a:solidFill>
                <a:latin typeface="Times New Roman" pitchFamily="18" charset="0"/>
              </a:rPr>
              <a:t>Climate Monitoring Products in WMO RAVI:</a:t>
            </a:r>
            <a:endParaRPr lang="tr-TR" dirty="0">
              <a:solidFill>
                <a:schemeClr val="bg1"/>
              </a:solidFill>
              <a:latin typeface="Times New Roman" pitchFamily="18" charset="0"/>
            </a:endParaRPr>
          </a:p>
          <a:p>
            <a:pPr marL="0" indent="0" algn="just">
              <a:buNone/>
            </a:pPr>
            <a:r>
              <a:rPr lang="en-GB" dirty="0">
                <a:solidFill>
                  <a:schemeClr val="bg1"/>
                </a:solidFill>
                <a:latin typeface="Times New Roman" pitchFamily="18" charset="0"/>
              </a:rPr>
              <a:t>There are 50 member countries in the WMO VI. Regional Association, which are mostly in Europe. Internet sites of these countries were examined. It cannot be reached website of 3countries which are Albania, Lebanon and Syria. During the research, Google translator was used if countries have a website with only their own language.</a:t>
            </a:r>
            <a:endParaRPr lang="tr-TR" dirty="0">
              <a:solidFill>
                <a:schemeClr val="bg1"/>
              </a:solidFill>
              <a:latin typeface="Times New Roman" pitchFamily="18" charset="0"/>
            </a:endParaRPr>
          </a:p>
          <a:p>
            <a:pPr marL="0" indent="0" algn="just">
              <a:buNone/>
            </a:pPr>
            <a:endParaRPr lang="tr-TR" b="1" dirty="0" smtClean="0">
              <a:solidFill>
                <a:schemeClr val="bg1"/>
              </a:solidFill>
              <a:latin typeface="Times New Roman" pitchFamily="18" charset="0"/>
            </a:endParaRPr>
          </a:p>
          <a:p>
            <a:pPr marL="0" indent="0" algn="just">
              <a:buNone/>
            </a:pPr>
            <a:r>
              <a:rPr lang="en-GB" b="1" dirty="0" smtClean="0">
                <a:solidFill>
                  <a:schemeClr val="bg1"/>
                </a:solidFill>
                <a:latin typeface="Times New Roman" pitchFamily="18" charset="0"/>
              </a:rPr>
              <a:t>Language</a:t>
            </a:r>
            <a:r>
              <a:rPr lang="en-GB" b="1" dirty="0">
                <a:solidFill>
                  <a:schemeClr val="bg1"/>
                </a:solidFill>
                <a:latin typeface="Times New Roman" pitchFamily="18" charset="0"/>
              </a:rPr>
              <a:t>:</a:t>
            </a:r>
            <a:endParaRPr lang="tr-TR" dirty="0">
              <a:solidFill>
                <a:schemeClr val="bg1"/>
              </a:solidFill>
              <a:latin typeface="Times New Roman" pitchFamily="18" charset="0"/>
            </a:endParaRPr>
          </a:p>
          <a:p>
            <a:pPr marL="0" indent="0" algn="just">
              <a:buNone/>
            </a:pPr>
            <a:r>
              <a:rPr lang="en-GB" dirty="0">
                <a:solidFill>
                  <a:schemeClr val="bg1"/>
                </a:solidFill>
                <a:latin typeface="Times New Roman" pitchFamily="18" charset="0"/>
              </a:rPr>
              <a:t>Inside of these countries; 15 countries have a website only in their own language, 22 countries have a website in 2 languages, 6 countries have a website in 3 languages and 2 countries have a website in 4 languages </a:t>
            </a:r>
            <a:r>
              <a:rPr lang="en-GB" dirty="0" smtClean="0">
                <a:solidFill>
                  <a:schemeClr val="bg1"/>
                </a:solidFill>
                <a:latin typeface="Times New Roman" pitchFamily="18" charset="0"/>
              </a:rPr>
              <a:t>.</a:t>
            </a:r>
            <a:endParaRPr lang="tr-TR" dirty="0">
              <a:solidFill>
                <a:schemeClr val="bg1"/>
              </a:solidFill>
              <a:latin typeface="Times New Roman" pitchFamily="18" charset="0"/>
            </a:endParaRPr>
          </a:p>
        </p:txBody>
      </p:sp>
    </p:spTree>
    <p:extLst>
      <p:ext uri="{BB962C8B-B14F-4D97-AF65-F5344CB8AC3E}">
        <p14:creationId xmlns:p14="http://schemas.microsoft.com/office/powerpoint/2010/main" val="119937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8712968" cy="1872208"/>
          </a:xfrm>
          <a:prstGeom prst="rect">
            <a:avLst/>
          </a:prstGeom>
          <a:noFill/>
          <a:ln>
            <a:noFill/>
          </a:ln>
        </p:spPr>
      </p:pic>
      <p:pic>
        <p:nvPicPr>
          <p:cNvPr id="5" name="Resim 4" descr="F:\climate_monitoring\Report\WMO_RAVI_LANG.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060848"/>
            <a:ext cx="8712968" cy="4176464"/>
          </a:xfrm>
          <a:prstGeom prst="rect">
            <a:avLst/>
          </a:prstGeom>
          <a:noFill/>
          <a:ln>
            <a:noFill/>
          </a:ln>
        </p:spPr>
      </p:pic>
    </p:spTree>
    <p:extLst>
      <p:ext uri="{BB962C8B-B14F-4D97-AF65-F5344CB8AC3E}">
        <p14:creationId xmlns:p14="http://schemas.microsoft.com/office/powerpoint/2010/main" val="418062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712968" cy="4389120"/>
          </a:xfrm>
        </p:spPr>
        <p:txBody>
          <a:bodyPr/>
          <a:lstStyle/>
          <a:p>
            <a:pPr marL="0" indent="0" algn="just">
              <a:buNone/>
            </a:pPr>
            <a:r>
              <a:rPr lang="en-GB" b="1" dirty="0">
                <a:solidFill>
                  <a:schemeClr val="bg1"/>
                </a:solidFill>
                <a:latin typeface="Times New Roman" pitchFamily="18" charset="0"/>
                <a:cs typeface="Times New Roman" pitchFamily="18" charset="0"/>
              </a:rPr>
              <a:t>CMP’s Long Term Period (Standard Period) in </a:t>
            </a:r>
            <a:endParaRPr lang="tr-TR" b="1" dirty="0" smtClean="0">
              <a:solidFill>
                <a:schemeClr val="bg1"/>
              </a:solidFill>
              <a:latin typeface="Times New Roman" pitchFamily="18" charset="0"/>
              <a:cs typeface="Times New Roman" pitchFamily="18" charset="0"/>
            </a:endParaRPr>
          </a:p>
          <a:p>
            <a:pPr marL="0" indent="0" algn="just">
              <a:buNone/>
            </a:pPr>
            <a:r>
              <a:rPr lang="en-GB" b="1" dirty="0" smtClean="0">
                <a:solidFill>
                  <a:schemeClr val="bg1"/>
                </a:solidFill>
                <a:latin typeface="Times New Roman" pitchFamily="18" charset="0"/>
                <a:cs typeface="Times New Roman" pitchFamily="18" charset="0"/>
              </a:rPr>
              <a:t>WMO </a:t>
            </a:r>
            <a:r>
              <a:rPr lang="en-GB" b="1" dirty="0">
                <a:solidFill>
                  <a:schemeClr val="bg1"/>
                </a:solidFill>
                <a:latin typeface="Times New Roman" pitchFamily="18" charset="0"/>
                <a:cs typeface="Times New Roman" pitchFamily="18" charset="0"/>
              </a:rPr>
              <a:t>RA VI:</a:t>
            </a:r>
            <a:endParaRPr lang="tr-TR" dirty="0">
              <a:solidFill>
                <a:schemeClr val="bg1"/>
              </a:solidFill>
              <a:latin typeface="Times New Roman" pitchFamily="18" charset="0"/>
              <a:cs typeface="Times New Roman" pitchFamily="18" charset="0"/>
            </a:endParaRPr>
          </a:p>
          <a:p>
            <a:pPr marL="0" indent="0" algn="just">
              <a:buNone/>
            </a:pPr>
            <a:r>
              <a:rPr lang="en-GB" dirty="0">
                <a:solidFill>
                  <a:schemeClr val="bg1"/>
                </a:solidFill>
                <a:latin typeface="Times New Roman" pitchFamily="18" charset="0"/>
                <a:cs typeface="Times New Roman" pitchFamily="18" charset="0"/>
              </a:rPr>
              <a:t>Long term period (Standard Period) for climate monitoring products are used in countries is as follows. 3 countries do not use the standard term. 3 countries use 1961-1990 period for the standard period. 9 countries use 1971-2000 period for the standard period. 3 countries use both as 1961-1990 and 1971-2000 periods for the standard period. The standard period of 22 countries cannot be identified from website</a:t>
            </a:r>
            <a:endParaRPr lang="tr-T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7030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72242"/>
            <a:ext cx="8712968" cy="2076638"/>
          </a:xfrm>
          <a:prstGeom prst="rect">
            <a:avLst/>
          </a:prstGeom>
          <a:noFill/>
          <a:ln>
            <a:noFill/>
          </a:ln>
        </p:spPr>
      </p:pic>
      <p:pic>
        <p:nvPicPr>
          <p:cNvPr id="7" name="Resim 6" descr="F:\climate_monitoring\Report\WMO_RAVI_LTP.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874" y="2348880"/>
            <a:ext cx="8745613" cy="3763640"/>
          </a:xfrm>
          <a:prstGeom prst="rect">
            <a:avLst/>
          </a:prstGeom>
          <a:noFill/>
          <a:ln>
            <a:noFill/>
          </a:ln>
        </p:spPr>
      </p:pic>
    </p:spTree>
    <p:extLst>
      <p:ext uri="{BB962C8B-B14F-4D97-AF65-F5344CB8AC3E}">
        <p14:creationId xmlns:p14="http://schemas.microsoft.com/office/powerpoint/2010/main" val="42161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712968" cy="5904656"/>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The Climate for Whose:</a:t>
            </a:r>
          </a:p>
          <a:p>
            <a:pPr marL="0" indent="0" algn="just">
              <a:buNone/>
            </a:pPr>
            <a:endParaRPr lang="tr-TR" sz="2200" dirty="0" smtClean="0">
              <a:solidFill>
                <a:schemeClr val="bg1"/>
              </a:solidFill>
              <a:latin typeface="Times New Roman" pitchFamily="18" charset="0"/>
              <a:cs typeface="Times New Roman" pitchFamily="18" charset="0"/>
            </a:endParaRPr>
          </a:p>
          <a:p>
            <a:pPr marL="0" indent="0" algn="just">
              <a:buNone/>
            </a:pPr>
            <a:r>
              <a:rPr lang="en-US" sz="2200" dirty="0" smtClean="0">
                <a:solidFill>
                  <a:schemeClr val="bg1"/>
                </a:solidFill>
                <a:latin typeface="Times New Roman" pitchFamily="18" charset="0"/>
                <a:cs typeface="Times New Roman" pitchFamily="18" charset="0"/>
              </a:rPr>
              <a:t>Climate </a:t>
            </a:r>
            <a:r>
              <a:rPr lang="en-US" sz="2200" dirty="0">
                <a:solidFill>
                  <a:schemeClr val="bg1"/>
                </a:solidFill>
                <a:latin typeface="Times New Roman" pitchFamily="18" charset="0"/>
                <a:cs typeface="Times New Roman" pitchFamily="18" charset="0"/>
              </a:rPr>
              <a:t>products, has different meanings for the users from every sector. For this reason, each user community tends to a different product. For example, scientists interested in such climate products which consist of climate variability from past to present, oscillation range and the extreme conditions, comparison of past, present and the future climate conditions. In this context, products; which shows oscillation and changes in climate, comparing with today's climate and long term normal as monthly and annual assessment in local and global scale with the standard time periods and what is the climate and climatic parameters from the beginning of the world, are used in scientific studies.</a:t>
            </a:r>
          </a:p>
          <a:p>
            <a:pPr marL="0" indent="0" algn="just">
              <a:buNone/>
            </a:pPr>
            <a:endParaRPr lang="tr-TR" sz="2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76881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712968" cy="4389120"/>
          </a:xfrm>
        </p:spPr>
        <p:txBody>
          <a:bodyPr/>
          <a:lstStyle/>
          <a:p>
            <a:pPr marL="0" indent="0" algn="just">
              <a:buNone/>
            </a:pPr>
            <a:r>
              <a:rPr lang="en-US" b="1" dirty="0">
                <a:solidFill>
                  <a:schemeClr val="bg1"/>
                </a:solidFill>
                <a:latin typeface="Times New Roman" pitchFamily="18" charset="0"/>
                <a:cs typeface="Times New Roman" pitchFamily="18" charset="0"/>
              </a:rPr>
              <a:t>CMP’s Products in WMO RA VI:</a:t>
            </a:r>
          </a:p>
          <a:p>
            <a:pPr marL="0" indent="0" algn="just">
              <a:buNone/>
            </a:pPr>
            <a:endParaRPr lang="tr-TR" dirty="0" smtClean="0">
              <a:solidFill>
                <a:schemeClr val="bg1"/>
              </a:solidFill>
              <a:latin typeface="Times New Roman" pitchFamily="18" charset="0"/>
              <a:cs typeface="Times New Roman" pitchFamily="18" charset="0"/>
            </a:endParaRPr>
          </a:p>
          <a:p>
            <a:pPr marL="0" indent="0" algn="just">
              <a:buNone/>
            </a:pPr>
            <a:r>
              <a:rPr lang="en-US" dirty="0" smtClean="0">
                <a:solidFill>
                  <a:schemeClr val="bg1"/>
                </a:solidFill>
                <a:latin typeface="Times New Roman" pitchFamily="18" charset="0"/>
                <a:cs typeface="Times New Roman" pitchFamily="18" charset="0"/>
              </a:rPr>
              <a:t>Table</a:t>
            </a:r>
            <a:r>
              <a:rPr lang="en-US" dirty="0">
                <a:solidFill>
                  <a:schemeClr val="bg1"/>
                </a:solidFill>
                <a:latin typeface="Times New Roman" pitchFamily="18" charset="0"/>
                <a:cs typeface="Times New Roman" pitchFamily="18" charset="0"/>
              </a:rPr>
              <a:t>, report, data, graphic, map and bulletin tools of CMPs are used in countries website in WMO RA VI. Table presentation is used in 2 countries. Report is used in 22 countries. Data presentation is used in 22 countries. Graphic presentation is used in 29 countries. Map presentation is used in 29 countries. Bulletin presentation is used in 4 </a:t>
            </a:r>
            <a:r>
              <a:rPr lang="en-US" dirty="0" smtClean="0">
                <a:solidFill>
                  <a:schemeClr val="bg1"/>
                </a:solidFill>
                <a:latin typeface="Times New Roman" pitchFamily="18" charset="0"/>
                <a:cs typeface="Times New Roman" pitchFamily="18" charset="0"/>
              </a:rPr>
              <a:t>countries.</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333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620688"/>
            <a:ext cx="8784976" cy="2016224"/>
          </a:xfrm>
          <a:prstGeom prst="rect">
            <a:avLst/>
          </a:prstGeom>
          <a:noFill/>
          <a:ln>
            <a:noFill/>
          </a:ln>
        </p:spPr>
      </p:pic>
      <p:pic>
        <p:nvPicPr>
          <p:cNvPr id="5" name="Resim 4" descr="F:\climate_monitoring\Report\WMO_RAVI_cmp.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636912"/>
            <a:ext cx="8784976" cy="3663287"/>
          </a:xfrm>
          <a:prstGeom prst="rect">
            <a:avLst/>
          </a:prstGeom>
          <a:noFill/>
          <a:ln>
            <a:noFill/>
          </a:ln>
        </p:spPr>
      </p:pic>
    </p:spTree>
    <p:extLst>
      <p:ext uri="{BB962C8B-B14F-4D97-AF65-F5344CB8AC3E}">
        <p14:creationId xmlns:p14="http://schemas.microsoft.com/office/powerpoint/2010/main" val="343352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712968" cy="4389120"/>
          </a:xfrm>
        </p:spPr>
        <p:txBody>
          <a:bodyPr>
            <a:normAutofit lnSpcReduction="10000"/>
          </a:bodyPr>
          <a:lstStyle/>
          <a:p>
            <a:pPr marL="0" indent="0" algn="just">
              <a:buNone/>
            </a:pPr>
            <a:r>
              <a:rPr lang="en-US" b="1" dirty="0">
                <a:solidFill>
                  <a:schemeClr val="bg1"/>
                </a:solidFill>
                <a:latin typeface="Times New Roman" pitchFamily="18" charset="0"/>
                <a:cs typeface="Times New Roman" pitchFamily="18" charset="0"/>
              </a:rPr>
              <a:t>Climate Variables Presented in CMP’s Products in WMO RA VI:</a:t>
            </a:r>
          </a:p>
          <a:p>
            <a:pPr marL="0" indent="0" algn="just">
              <a:buNone/>
            </a:pPr>
            <a:r>
              <a:rPr lang="en-US" dirty="0">
                <a:solidFill>
                  <a:schemeClr val="bg1"/>
                </a:solidFill>
                <a:latin typeface="Times New Roman" pitchFamily="18" charset="0"/>
                <a:cs typeface="Times New Roman" pitchFamily="18" charset="0"/>
              </a:rPr>
              <a:t>Temperature, precipitation, wind, sunshine duration, radiation, snow are climate variables and extreme events and seasonal forecast are presented in countries website in WMO RA VI. Temperature is presented in 30 countries. Precipitation is presented in 29 countries. Wind is presented in 10 countries. Sunshine duration and radiation are presented in 4 countries. Snow is presented in 3 countries. Humidity and Extreme events are presented in 5 countries. Seasonal forecast is presented in 1 country </a:t>
            </a:r>
            <a:r>
              <a:rPr lang="tr-TR"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3220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548680"/>
            <a:ext cx="8784976" cy="2016224"/>
          </a:xfrm>
          <a:prstGeom prst="rect">
            <a:avLst/>
          </a:prstGeom>
          <a:noFill/>
          <a:ln>
            <a:noFill/>
          </a:ln>
        </p:spPr>
      </p:pic>
      <p:pic>
        <p:nvPicPr>
          <p:cNvPr id="5" name="Resim 4" descr="F:\climate_monitoring\Report\WMO_RAVI_Cl_ELM.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564904"/>
            <a:ext cx="8784976" cy="3600400"/>
          </a:xfrm>
          <a:prstGeom prst="rect">
            <a:avLst/>
          </a:prstGeom>
          <a:noFill/>
          <a:ln>
            <a:noFill/>
          </a:ln>
        </p:spPr>
      </p:pic>
    </p:spTree>
    <p:extLst>
      <p:ext uri="{BB962C8B-B14F-4D97-AF65-F5344CB8AC3E}">
        <p14:creationId xmlns:p14="http://schemas.microsoft.com/office/powerpoint/2010/main" val="128815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0688"/>
            <a:ext cx="6678488" cy="461665"/>
          </a:xfrm>
          <a:prstGeom prst="rect">
            <a:avLst/>
          </a:prstGeom>
        </p:spPr>
        <p:txBody>
          <a:bodyPr wrap="square">
            <a:spAutoFit/>
          </a:bodyPr>
          <a:lstStyle/>
          <a:p>
            <a:pPr algn="ctr"/>
            <a:r>
              <a:rPr lang="en-GB" sz="2400" b="1" dirty="0">
                <a:solidFill>
                  <a:schemeClr val="bg1"/>
                </a:solidFill>
                <a:latin typeface="Times New Roman" pitchFamily="18" charset="0"/>
                <a:cs typeface="Times New Roman" pitchFamily="18" charset="0"/>
              </a:rPr>
              <a:t>E.5 CMP’s Products Samples in WMO RA VI:</a:t>
            </a:r>
            <a:endParaRPr lang="tr-TR" sz="2400" dirty="0">
              <a:solidFill>
                <a:schemeClr val="bg1"/>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574" y="1955741"/>
            <a:ext cx="8954852" cy="418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0" y="1124744"/>
            <a:ext cx="9144000" cy="830997"/>
          </a:xfrm>
          <a:prstGeom prst="rect">
            <a:avLst/>
          </a:prstGeom>
        </p:spPr>
        <p:txBody>
          <a:bodyPr wrap="square">
            <a:spAutoFit/>
          </a:bodyPr>
          <a:lstStyle/>
          <a:p>
            <a:r>
              <a:rPr lang="tr-TR" dirty="0">
                <a:solidFill>
                  <a:schemeClr val="bg1"/>
                </a:solidFill>
                <a:latin typeface="Times New Roman" pitchFamily="18" charset="0"/>
                <a:cs typeface="Times New Roman" pitchFamily="18" charset="0"/>
              </a:rPr>
              <a:t>Spanish </a:t>
            </a:r>
            <a:r>
              <a:rPr lang="tr-TR" dirty="0" err="1">
                <a:solidFill>
                  <a:schemeClr val="bg1"/>
                </a:solidFill>
                <a:latin typeface="Times New Roman" pitchFamily="18" charset="0"/>
                <a:cs typeface="Times New Roman" pitchFamily="18" charset="0"/>
              </a:rPr>
              <a:t>Meteorological</a:t>
            </a:r>
            <a:r>
              <a:rPr lang="tr-TR" dirty="0">
                <a:solidFill>
                  <a:schemeClr val="bg1"/>
                </a:solidFill>
                <a:latin typeface="Times New Roman" pitchFamily="18" charset="0"/>
                <a:cs typeface="Times New Roman" pitchFamily="18" charset="0"/>
              </a:rPr>
              <a:t> Service (AEMET)</a:t>
            </a:r>
          </a:p>
          <a:p>
            <a:r>
              <a:rPr lang="tr-TR" sz="1200" dirty="0">
                <a:solidFill>
                  <a:schemeClr val="bg1"/>
                </a:solidFill>
                <a:latin typeface="Times New Roman" pitchFamily="18" charset="0"/>
                <a:cs typeface="Times New Roman" pitchFamily="18" charset="0"/>
              </a:rPr>
              <a:t>(http://www.aemet.es/</a:t>
            </a:r>
            <a:r>
              <a:rPr lang="tr-TR" sz="1200" dirty="0" err="1">
                <a:solidFill>
                  <a:schemeClr val="bg1"/>
                </a:solidFill>
                <a:latin typeface="Times New Roman" pitchFamily="18" charset="0"/>
                <a:cs typeface="Times New Roman" pitchFamily="18" charset="0"/>
              </a:rPr>
              <a:t>documentos</a:t>
            </a:r>
            <a:r>
              <a:rPr lang="tr-TR" sz="1200" dirty="0">
                <a:solidFill>
                  <a:schemeClr val="bg1"/>
                </a:solidFill>
                <a:latin typeface="Times New Roman" pitchFamily="18" charset="0"/>
                <a:cs typeface="Times New Roman" pitchFamily="18" charset="0"/>
              </a:rPr>
              <a:t>/es/</a:t>
            </a:r>
            <a:r>
              <a:rPr lang="tr-TR" sz="1200" dirty="0" err="1">
                <a:solidFill>
                  <a:schemeClr val="bg1"/>
                </a:solidFill>
                <a:latin typeface="Times New Roman" pitchFamily="18" charset="0"/>
                <a:cs typeface="Times New Roman" pitchFamily="18" charset="0"/>
              </a:rPr>
              <a:t>elclima</a:t>
            </a:r>
            <a:r>
              <a:rPr lang="tr-TR" sz="1200" dirty="0">
                <a:solidFill>
                  <a:schemeClr val="bg1"/>
                </a:solidFill>
                <a:latin typeface="Times New Roman" pitchFamily="18" charset="0"/>
                <a:cs typeface="Times New Roman" pitchFamily="18" charset="0"/>
              </a:rPr>
              <a:t>/</a:t>
            </a:r>
            <a:r>
              <a:rPr lang="tr-TR" sz="1200" dirty="0" err="1">
                <a:solidFill>
                  <a:schemeClr val="bg1"/>
                </a:solidFill>
                <a:latin typeface="Times New Roman" pitchFamily="18" charset="0"/>
                <a:cs typeface="Times New Roman" pitchFamily="18" charset="0"/>
              </a:rPr>
              <a:t>datos_climat</a:t>
            </a:r>
            <a:r>
              <a:rPr lang="tr-TR" sz="1200" dirty="0">
                <a:solidFill>
                  <a:schemeClr val="bg1"/>
                </a:solidFill>
                <a:latin typeface="Times New Roman" pitchFamily="18" charset="0"/>
                <a:cs typeface="Times New Roman" pitchFamily="18" charset="0"/>
              </a:rPr>
              <a:t>/</a:t>
            </a:r>
            <a:r>
              <a:rPr lang="tr-TR" sz="1200" dirty="0" err="1">
                <a:solidFill>
                  <a:schemeClr val="bg1"/>
                </a:solidFill>
                <a:latin typeface="Times New Roman" pitchFamily="18" charset="0"/>
                <a:cs typeface="Times New Roman" pitchFamily="18" charset="0"/>
              </a:rPr>
              <a:t>resumenes_climat</a:t>
            </a:r>
            <a:r>
              <a:rPr lang="tr-TR" sz="1200" dirty="0">
                <a:solidFill>
                  <a:schemeClr val="bg1"/>
                </a:solidFill>
                <a:latin typeface="Times New Roman" pitchFamily="18" charset="0"/>
                <a:cs typeface="Times New Roman" pitchFamily="18" charset="0"/>
              </a:rPr>
              <a:t>/</a:t>
            </a:r>
            <a:r>
              <a:rPr lang="tr-TR" sz="1200" dirty="0" err="1">
                <a:solidFill>
                  <a:schemeClr val="bg1"/>
                </a:solidFill>
                <a:latin typeface="Times New Roman" pitchFamily="18" charset="0"/>
                <a:cs typeface="Times New Roman" pitchFamily="18" charset="0"/>
              </a:rPr>
              <a:t>anuales</a:t>
            </a:r>
            <a:r>
              <a:rPr lang="tr-TR" sz="1200" dirty="0">
                <a:solidFill>
                  <a:schemeClr val="bg1"/>
                </a:solidFill>
                <a:latin typeface="Times New Roman" pitchFamily="18" charset="0"/>
                <a:cs typeface="Times New Roman" pitchFamily="18" charset="0"/>
              </a:rPr>
              <a:t>/res_anual_clim_2010.pdf</a:t>
            </a:r>
            <a:r>
              <a:rPr lang="tr-TR" sz="1200" dirty="0" smtClean="0">
                <a:solidFill>
                  <a:schemeClr val="bg1"/>
                </a:solidFill>
                <a:latin typeface="Times New Roman" pitchFamily="18" charset="0"/>
                <a:cs typeface="Times New Roman" pitchFamily="18" charset="0"/>
              </a:rPr>
              <a:t>)</a:t>
            </a:r>
          </a:p>
          <a:p>
            <a:r>
              <a:rPr lang="en-GB" dirty="0" smtClean="0">
                <a:solidFill>
                  <a:schemeClr val="bg1"/>
                </a:solidFill>
                <a:latin typeface="Times New Roman" pitchFamily="18" charset="0"/>
                <a:cs typeface="Times New Roman" pitchFamily="18" charset="0"/>
              </a:rPr>
              <a:t>Temperature graphic</a:t>
            </a:r>
            <a:r>
              <a:rPr lang="tr-TR" dirty="0" smtClean="0">
                <a:solidFill>
                  <a:schemeClr val="bg1"/>
                </a:solidFill>
                <a:latin typeface="Times New Roman" pitchFamily="18" charset="0"/>
                <a:cs typeface="Times New Roman" pitchFamily="18" charset="0"/>
              </a:rPr>
              <a:t>, </a:t>
            </a:r>
            <a:r>
              <a:rPr lang="en-GB" dirty="0">
                <a:solidFill>
                  <a:schemeClr val="bg1"/>
                </a:solidFill>
                <a:latin typeface="Times New Roman" pitchFamily="18" charset="0"/>
                <a:cs typeface="Times New Roman" pitchFamily="18" charset="0"/>
              </a:rPr>
              <a:t>Temperature and Precipitation maps</a:t>
            </a:r>
            <a:r>
              <a:rPr lang="en-GB" dirty="0" smtClean="0">
                <a:solidFill>
                  <a:schemeClr val="bg1"/>
                </a:solidFill>
                <a:latin typeface="Times New Roman" pitchFamily="18" charset="0"/>
                <a:cs typeface="Times New Roman" pitchFamily="18" charset="0"/>
              </a:rPr>
              <a:t> </a:t>
            </a:r>
            <a:r>
              <a:rPr lang="en-GB" dirty="0">
                <a:solidFill>
                  <a:schemeClr val="bg1"/>
                </a:solidFill>
                <a:latin typeface="Times New Roman" pitchFamily="18" charset="0"/>
                <a:cs typeface="Times New Roman" pitchFamily="18" charset="0"/>
              </a:rPr>
              <a:t>from AEMET Climate in 2010 Report</a:t>
            </a:r>
            <a:endParaRPr lang="tr-TR" dirty="0">
              <a:solidFill>
                <a:schemeClr val="bg1"/>
              </a:solidFill>
              <a:latin typeface="Times New Roman" pitchFamily="18" charset="0"/>
              <a:cs typeface="Times New Roman" pitchFamily="18" charset="0"/>
            </a:endParaRPr>
          </a:p>
        </p:txBody>
      </p:sp>
      <p:pic>
        <p:nvPicPr>
          <p:cNvPr id="8" name="Resim 7"/>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4221087"/>
            <a:ext cx="4765458" cy="1917381"/>
          </a:xfrm>
          <a:prstGeom prst="rect">
            <a:avLst/>
          </a:prstGeom>
          <a:noFill/>
        </p:spPr>
      </p:pic>
    </p:spTree>
    <p:extLst>
      <p:ext uri="{BB962C8B-B14F-4D97-AF65-F5344CB8AC3E}">
        <p14:creationId xmlns:p14="http://schemas.microsoft.com/office/powerpoint/2010/main" val="304508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limate_monitoring\Report\norway_webside_CMP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986518"/>
            <a:ext cx="6229972" cy="41613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climate_monitoring\Report\netherland_webside_CMP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1995172"/>
            <a:ext cx="4192610" cy="413995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1124744"/>
            <a:ext cx="9124650" cy="861774"/>
          </a:xfrm>
          <a:prstGeom prst="rect">
            <a:avLst/>
          </a:prstGeom>
        </p:spPr>
        <p:txBody>
          <a:bodyPr wrap="square">
            <a:spAutoFit/>
          </a:bodyPr>
          <a:lstStyle/>
          <a:p>
            <a:r>
              <a:rPr lang="en-GB" sz="2000" b="1" dirty="0">
                <a:solidFill>
                  <a:schemeClr val="bg1"/>
                </a:solidFill>
                <a:latin typeface="Times New Roman" pitchFamily="18" charset="0"/>
                <a:cs typeface="Times New Roman" pitchFamily="18" charset="0"/>
              </a:rPr>
              <a:t>Norwegian Meteorological Institute</a:t>
            </a:r>
            <a:endParaRPr lang="tr-TR" sz="2000" b="1" dirty="0">
              <a:solidFill>
                <a:schemeClr val="bg1"/>
              </a:solidFill>
              <a:latin typeface="Times New Roman" pitchFamily="18" charset="0"/>
              <a:cs typeface="Times New Roman" pitchFamily="18" charset="0"/>
            </a:endParaRPr>
          </a:p>
          <a:p>
            <a:r>
              <a:rPr lang="en-GB" sz="1200" dirty="0">
                <a:solidFill>
                  <a:schemeClr val="bg1"/>
                </a:solidFill>
                <a:latin typeface="Times New Roman" pitchFamily="18" charset="0"/>
                <a:cs typeface="Times New Roman" pitchFamily="18" charset="0"/>
              </a:rPr>
              <a:t>(</a:t>
            </a:r>
            <a:r>
              <a:rPr lang="en-GB" sz="1200" u="sng" dirty="0">
                <a:solidFill>
                  <a:schemeClr val="bg1"/>
                </a:solidFill>
                <a:latin typeface="Times New Roman" pitchFamily="18" charset="0"/>
                <a:cs typeface="Times New Roman" pitchFamily="18" charset="0"/>
              </a:rPr>
              <a:t>http://met.no/Klima/Klimastatistikk/Klimanormaler/?module=Articles;action=ArticleFolder.publicOpenFolder;ID=390</a:t>
            </a:r>
            <a:r>
              <a:rPr lang="en-GB" sz="1200" dirty="0">
                <a:solidFill>
                  <a:schemeClr val="bg1"/>
                </a:solidFill>
                <a:latin typeface="Times New Roman" pitchFamily="18" charset="0"/>
                <a:cs typeface="Times New Roman" pitchFamily="18" charset="0"/>
              </a:rPr>
              <a:t>)</a:t>
            </a:r>
            <a:endParaRPr lang="tr-TR" sz="1200"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Temperature </a:t>
            </a:r>
            <a:r>
              <a:rPr lang="en-US" dirty="0">
                <a:solidFill>
                  <a:schemeClr val="bg1"/>
                </a:solidFill>
                <a:latin typeface="Times New Roman" pitchFamily="18" charset="0"/>
                <a:cs typeface="Times New Roman" pitchFamily="18" charset="0"/>
              </a:rPr>
              <a:t>and Precipitation maps from Norway</a:t>
            </a:r>
            <a:endParaRPr lang="tr-T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87203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climate_monitoring\Report\netherland_CMP1.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385"/>
            <a:ext cx="9144000" cy="619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44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H:\climate_monitoring\Report\netherland_CMP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323"/>
          <a:stretch/>
        </p:blipFill>
        <p:spPr bwMode="auto">
          <a:xfrm>
            <a:off x="-19508" y="18991"/>
            <a:ext cx="9163508" cy="614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09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2363" y="692696"/>
            <a:ext cx="892899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276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980728"/>
            <a:ext cx="90364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3645025"/>
            <a:ext cx="576064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9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712968" cy="5904656"/>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The Climate for Whose:</a:t>
            </a:r>
          </a:p>
          <a:p>
            <a:pPr marL="0" indent="0" algn="just">
              <a:buNone/>
            </a:pPr>
            <a:endParaRPr lang="tr-TR" sz="1200" dirty="0" smtClean="0">
              <a:solidFill>
                <a:schemeClr val="bg1"/>
              </a:solidFill>
              <a:latin typeface="Times New Roman" pitchFamily="18" charset="0"/>
              <a:cs typeface="Times New Roman" pitchFamily="18" charset="0"/>
            </a:endParaRPr>
          </a:p>
          <a:p>
            <a:pPr marL="0" indent="0" algn="just">
              <a:buNone/>
            </a:pPr>
            <a:r>
              <a:rPr lang="en-US" sz="2200" dirty="0" smtClean="0">
                <a:solidFill>
                  <a:schemeClr val="bg1"/>
                </a:solidFill>
                <a:latin typeface="Times New Roman" pitchFamily="18" charset="0"/>
                <a:cs typeface="Times New Roman" pitchFamily="18" charset="0"/>
              </a:rPr>
              <a:t>Public </a:t>
            </a:r>
            <a:r>
              <a:rPr lang="en-US" sz="2200" dirty="0">
                <a:solidFill>
                  <a:schemeClr val="bg1"/>
                </a:solidFill>
                <a:latin typeface="Times New Roman" pitchFamily="18" charset="0"/>
                <a:cs typeface="Times New Roman" pitchFamily="18" charset="0"/>
              </a:rPr>
              <a:t>and sectorial user community show more interest in another class of climate products such as seasonal and monthly forecasts and the secondary climate products such as cooling and heating degree days, heat index and drought and so on and they use these products for planning their works. For example, ‘What will happen’ is very important than ‘What happened’ for the energy sector to plan future energy use and agricultural sector to plan stages of agricultural production. However, sectors such as insurance especially interest in records of extreme weather events when they occurred. And also long term climate data are demanded by sectorial user while planning and building industrial plants, solar and wind energy farms, dams, airports and so on.</a:t>
            </a:r>
            <a:r>
              <a:rPr lang="en-US" sz="20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194970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78" y="260648"/>
            <a:ext cx="69412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65716" y="2780928"/>
            <a:ext cx="6778284" cy="353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901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404664"/>
            <a:ext cx="8640960" cy="1616224"/>
          </a:xfrm>
        </p:spPr>
        <p:txBody>
          <a:bodyPr>
            <a:noAutofit/>
          </a:bodyPr>
          <a:lstStyle/>
          <a:p>
            <a:pPr algn="ctr"/>
            <a:r>
              <a:rPr lang="en-GB" sz="2800" dirty="0" smtClean="0">
                <a:solidFill>
                  <a:schemeClr val="tx1"/>
                </a:solidFill>
              </a:rPr>
              <a:t>BASIC APPROACH TO CLIMATE MONITORING PRODUCTS</a:t>
            </a:r>
            <a:r>
              <a:rPr lang="tr-TR" sz="2800" dirty="0" smtClean="0">
                <a:solidFill>
                  <a:schemeClr val="tx1"/>
                </a:solidFill>
              </a:rPr>
              <a:t> </a:t>
            </a:r>
            <a:r>
              <a:rPr lang="en-GB" sz="2800" dirty="0" smtClean="0">
                <a:solidFill>
                  <a:schemeClr val="tx1"/>
                </a:solidFill>
              </a:rPr>
              <a:t>AND</a:t>
            </a:r>
            <a:br>
              <a:rPr lang="en-GB" sz="2800" dirty="0" smtClean="0">
                <a:solidFill>
                  <a:schemeClr val="tx1"/>
                </a:solidFill>
              </a:rPr>
            </a:br>
            <a:r>
              <a:rPr lang="en-GB" sz="2800" dirty="0" smtClean="0">
                <a:solidFill>
                  <a:schemeClr val="tx1"/>
                </a:solidFill>
              </a:rPr>
              <a:t>CLIMATE MONITORING PRODUCTS IN WMO RA VI</a:t>
            </a:r>
            <a:endParaRPr lang="en-GB" sz="2800" dirty="0">
              <a:solidFill>
                <a:schemeClr val="tx1"/>
              </a:solidFill>
            </a:endParaRPr>
          </a:p>
        </p:txBody>
      </p:sp>
      <p:sp>
        <p:nvSpPr>
          <p:cNvPr id="3" name="Alt Başlık 2"/>
          <p:cNvSpPr>
            <a:spLocks noGrp="1"/>
          </p:cNvSpPr>
          <p:nvPr>
            <p:ph type="subTitle" idx="1"/>
          </p:nvPr>
        </p:nvSpPr>
        <p:spPr>
          <a:xfrm>
            <a:off x="533400" y="4077072"/>
            <a:ext cx="7854696" cy="1752600"/>
          </a:xfrm>
        </p:spPr>
        <p:txBody>
          <a:bodyPr>
            <a:noAutofit/>
          </a:bodyPr>
          <a:lstStyle/>
          <a:p>
            <a:pPr algn="ctr"/>
            <a:r>
              <a:rPr lang="en-GB" sz="3200" b="1" dirty="0" err="1" smtClean="0"/>
              <a:t>Mesut</a:t>
            </a:r>
            <a:r>
              <a:rPr lang="en-GB" sz="3200" b="1" dirty="0" smtClean="0"/>
              <a:t> DEMIRCAN</a:t>
            </a:r>
          </a:p>
          <a:p>
            <a:pPr algn="ctr"/>
            <a:r>
              <a:rPr lang="en-GB" sz="2000" b="1" dirty="0" smtClean="0"/>
              <a:t>Geodesy and </a:t>
            </a:r>
            <a:r>
              <a:rPr lang="en-GB" sz="2000" b="1" dirty="0" err="1" smtClean="0"/>
              <a:t>Photogrametry</a:t>
            </a:r>
            <a:r>
              <a:rPr lang="en-GB" sz="2000" b="1" dirty="0" smtClean="0"/>
              <a:t> Engineer</a:t>
            </a:r>
          </a:p>
          <a:p>
            <a:pPr algn="ctr"/>
            <a:r>
              <a:rPr lang="en-GB" sz="2000" b="1" dirty="0" smtClean="0"/>
              <a:t>Turkish State Meteorological Service</a:t>
            </a:r>
          </a:p>
          <a:p>
            <a:pPr algn="ctr"/>
            <a:r>
              <a:rPr lang="en-GB" sz="1400" b="1" dirty="0" err="1" smtClean="0"/>
              <a:t>Agrometeorology</a:t>
            </a:r>
            <a:r>
              <a:rPr lang="en-GB" sz="1400" b="1" dirty="0" smtClean="0"/>
              <a:t> and Climatological Observation Department</a:t>
            </a:r>
          </a:p>
          <a:p>
            <a:pPr algn="ctr"/>
            <a:r>
              <a:rPr lang="en-GB" sz="1400" b="1" dirty="0" smtClean="0"/>
              <a:t>Climate and Climate Change Division</a:t>
            </a:r>
          </a:p>
          <a:p>
            <a:pPr algn="ctr"/>
            <a:r>
              <a:rPr lang="en-GB" sz="1400" b="1" dirty="0" smtClean="0"/>
              <a:t>e-mail: mdemircan@dmi.gov.tr</a:t>
            </a:r>
            <a:endParaRPr lang="en-GB" sz="1400" b="1" dirty="0"/>
          </a:p>
        </p:txBody>
      </p:sp>
      <p:sp>
        <p:nvSpPr>
          <p:cNvPr id="4" name="Başlık 1"/>
          <p:cNvSpPr txBox="1">
            <a:spLocks/>
          </p:cNvSpPr>
          <p:nvPr/>
        </p:nvSpPr>
        <p:spPr>
          <a:xfrm>
            <a:off x="685172" y="1988840"/>
            <a:ext cx="7851648" cy="161622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4800" dirty="0" smtClean="0">
                <a:solidFill>
                  <a:schemeClr val="tx1"/>
                </a:solidFill>
              </a:rPr>
              <a:t>THANKS YOUR ATTENTION</a:t>
            </a:r>
            <a:endParaRPr lang="en-GB" sz="4800" dirty="0">
              <a:solidFill>
                <a:schemeClr val="tx1"/>
              </a:solidFill>
            </a:endParaRPr>
          </a:p>
        </p:txBody>
      </p:sp>
    </p:spTree>
    <p:extLst>
      <p:ext uri="{BB962C8B-B14F-4D97-AF65-F5344CB8AC3E}">
        <p14:creationId xmlns:p14="http://schemas.microsoft.com/office/powerpoint/2010/main" val="25767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12968" cy="5904656"/>
          </a:xfrm>
        </p:spPr>
        <p:txBody>
          <a:bodyPr>
            <a:noAutofit/>
          </a:bodyPr>
          <a:lstStyle/>
          <a:p>
            <a:pPr marL="0" indent="0" algn="just">
              <a:buNone/>
            </a:pPr>
            <a:r>
              <a:rPr lang="en-US" sz="2400" b="1" dirty="0">
                <a:solidFill>
                  <a:schemeClr val="bg1"/>
                </a:solidFill>
                <a:latin typeface="Times New Roman" pitchFamily="18" charset="0"/>
                <a:cs typeface="Times New Roman" pitchFamily="18" charset="0"/>
              </a:rPr>
              <a:t>The Climate for Whose:</a:t>
            </a:r>
          </a:p>
          <a:p>
            <a:pPr marL="0" indent="0" algn="just">
              <a:buNone/>
            </a:pPr>
            <a:endParaRPr lang="tr-TR" sz="1200" dirty="0" smtClean="0">
              <a:solidFill>
                <a:schemeClr val="bg1"/>
              </a:solidFill>
              <a:latin typeface="Times New Roman" pitchFamily="18" charset="0"/>
              <a:cs typeface="Times New Roman" pitchFamily="18" charset="0"/>
            </a:endParaRPr>
          </a:p>
          <a:p>
            <a:pPr marL="0" indent="0" algn="just">
              <a:buNone/>
            </a:pPr>
            <a:r>
              <a:rPr lang="en-US" sz="2200" dirty="0" smtClean="0">
                <a:solidFill>
                  <a:schemeClr val="bg1"/>
                </a:solidFill>
                <a:latin typeface="Times New Roman" pitchFamily="18" charset="0"/>
                <a:cs typeface="Times New Roman" pitchFamily="18" charset="0"/>
              </a:rPr>
              <a:t>This </a:t>
            </a:r>
            <a:r>
              <a:rPr lang="en-US" sz="2200" dirty="0">
                <a:solidFill>
                  <a:schemeClr val="bg1"/>
                </a:solidFill>
                <a:latin typeface="Times New Roman" pitchFamily="18" charset="0"/>
                <a:cs typeface="Times New Roman" pitchFamily="18" charset="0"/>
              </a:rPr>
              <a:t>issue can be seen also in recommendations of Fifteenth session of the Commission for Agricultural Meteorology (</a:t>
            </a:r>
            <a:r>
              <a:rPr lang="en-US" sz="2200" dirty="0" err="1">
                <a:solidFill>
                  <a:schemeClr val="bg1"/>
                </a:solidFill>
                <a:latin typeface="Times New Roman" pitchFamily="18" charset="0"/>
                <a:cs typeface="Times New Roman" pitchFamily="18" charset="0"/>
              </a:rPr>
              <a:t>CAgM</a:t>
            </a:r>
            <a:r>
              <a:rPr lang="en-US" sz="2200" dirty="0">
                <a:solidFill>
                  <a:schemeClr val="bg1"/>
                </a:solidFill>
                <a:latin typeface="Times New Roman" pitchFamily="18" charset="0"/>
                <a:cs typeface="Times New Roman" pitchFamily="18" charset="0"/>
              </a:rPr>
              <a:t>) “the Commission recommended the implementation of tools and services aimed at multiple stakeholders and for assisting with risk management. Tools and services should address long-term (strategic), seasonal (tactical) and short-term (operational) forecasting and the distinct differences between these services. Service delivery should assume a basic minimum access to ICT and should build up from the minimum in a progressive manner (paragraph 4.27 WMO-No. 1062)”.</a:t>
            </a:r>
          </a:p>
          <a:p>
            <a:pPr marL="0" indent="0" algn="just">
              <a:buNone/>
            </a:pPr>
            <a:endParaRPr lang="tr-TR" sz="2200" dirty="0" smtClean="0">
              <a:solidFill>
                <a:schemeClr val="bg1"/>
              </a:solidFill>
              <a:latin typeface="Times New Roman" pitchFamily="18" charset="0"/>
              <a:cs typeface="Times New Roman" pitchFamily="18" charset="0"/>
            </a:endParaRPr>
          </a:p>
          <a:p>
            <a:pPr marL="0" indent="0" algn="just">
              <a:buNone/>
            </a:pPr>
            <a:r>
              <a:rPr lang="en-US" sz="2200" dirty="0" smtClean="0">
                <a:solidFill>
                  <a:schemeClr val="bg1"/>
                </a:solidFill>
                <a:latin typeface="Times New Roman" pitchFamily="18" charset="0"/>
                <a:cs typeface="Times New Roman" pitchFamily="18" charset="0"/>
              </a:rPr>
              <a:t>Prediction </a:t>
            </a:r>
            <a:r>
              <a:rPr lang="en-US" sz="2200" dirty="0">
                <a:solidFill>
                  <a:schemeClr val="bg1"/>
                </a:solidFill>
                <a:latin typeface="Times New Roman" pitchFamily="18" charset="0"/>
                <a:cs typeface="Times New Roman" pitchFamily="18" charset="0"/>
              </a:rPr>
              <a:t>products of global and regional climate models are used mostly by scientists and decision-makers, governments, intergovernmental and international structures for one or more decadal </a:t>
            </a:r>
            <a:r>
              <a:rPr lang="en-US" sz="2200" dirty="0" smtClean="0">
                <a:solidFill>
                  <a:schemeClr val="bg1"/>
                </a:solidFill>
                <a:latin typeface="Times New Roman" pitchFamily="18" charset="0"/>
                <a:cs typeface="Times New Roman" pitchFamily="18" charset="0"/>
              </a:rPr>
              <a:t>planning.</a:t>
            </a:r>
            <a:endParaRPr lang="en-US" sz="2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5809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632832"/>
            <a:ext cx="7704856" cy="4164320"/>
          </a:xfrm>
          <a:prstGeom prst="rect">
            <a:avLst/>
          </a:prstGeom>
          <a:noFill/>
          <a:ln>
            <a:noFill/>
          </a:ln>
        </p:spPr>
      </p:pic>
      <p:sp>
        <p:nvSpPr>
          <p:cNvPr id="5" name="Dikdörtgen 4"/>
          <p:cNvSpPr/>
          <p:nvPr/>
        </p:nvSpPr>
        <p:spPr>
          <a:xfrm>
            <a:off x="2123728" y="4797152"/>
            <a:ext cx="4958409" cy="461665"/>
          </a:xfrm>
          <a:prstGeom prst="rect">
            <a:avLst/>
          </a:prstGeom>
        </p:spPr>
        <p:txBody>
          <a:bodyPr wrap="none">
            <a:spAutoFit/>
          </a:bodyPr>
          <a:lstStyle/>
          <a:p>
            <a:r>
              <a:rPr lang="en-US" sz="2400" dirty="0">
                <a:solidFill>
                  <a:schemeClr val="bg1"/>
                </a:solidFill>
                <a:latin typeface="Times New Roman" pitchFamily="18" charset="0"/>
                <a:cs typeface="Times New Roman" pitchFamily="18" charset="0"/>
              </a:rPr>
              <a:t>Users for climate monitoring products.</a:t>
            </a:r>
            <a:endParaRPr lang="tr-TR"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7274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712968" cy="5904656"/>
          </a:xfrm>
        </p:spPr>
        <p:txBody>
          <a:bodyPr>
            <a:noAutofit/>
          </a:bodyPr>
          <a:lstStyle/>
          <a:p>
            <a:pPr marL="0" indent="0" algn="just">
              <a:buNone/>
            </a:pPr>
            <a:r>
              <a:rPr lang="en-GB" sz="2200" b="1" dirty="0">
                <a:solidFill>
                  <a:schemeClr val="bg1"/>
                </a:solidFill>
                <a:latin typeface="Times New Roman" pitchFamily="18" charset="0"/>
                <a:cs typeface="Times New Roman" pitchFamily="18" charset="0"/>
              </a:rPr>
              <a:t>The Climate Features:</a:t>
            </a:r>
            <a:endParaRPr lang="tr-TR" sz="2200" dirty="0">
              <a:solidFill>
                <a:schemeClr val="bg1"/>
              </a:solidFill>
              <a:latin typeface="Times New Roman" pitchFamily="18" charset="0"/>
              <a:cs typeface="Times New Roman" pitchFamily="18" charset="0"/>
            </a:endParaRPr>
          </a:p>
          <a:p>
            <a:pPr marL="0" indent="0" algn="just">
              <a:buNone/>
            </a:pPr>
            <a:endParaRPr lang="tr-TR" sz="2000" b="1" dirty="0" smtClean="0">
              <a:solidFill>
                <a:schemeClr val="bg1"/>
              </a:solidFill>
              <a:latin typeface="Times New Roman" pitchFamily="18" charset="0"/>
              <a:cs typeface="Times New Roman" pitchFamily="18" charset="0"/>
            </a:endParaRPr>
          </a:p>
          <a:p>
            <a:pPr marL="0" indent="0" algn="just">
              <a:buNone/>
            </a:pPr>
            <a:r>
              <a:rPr lang="en-GB" sz="2000" b="1" dirty="0" smtClean="0">
                <a:solidFill>
                  <a:schemeClr val="bg1"/>
                </a:solidFill>
                <a:latin typeface="Times New Roman" pitchFamily="18" charset="0"/>
                <a:cs typeface="Times New Roman" pitchFamily="18" charset="0"/>
              </a:rPr>
              <a:t>Standard </a:t>
            </a:r>
            <a:r>
              <a:rPr lang="en-GB" sz="2000" b="1" dirty="0">
                <a:solidFill>
                  <a:schemeClr val="bg1"/>
                </a:solidFill>
                <a:latin typeface="Times New Roman" pitchFamily="18" charset="0"/>
                <a:cs typeface="Times New Roman" pitchFamily="18" charset="0"/>
              </a:rPr>
              <a:t>Period:</a:t>
            </a:r>
            <a:endParaRPr lang="tr-TR" sz="2000" dirty="0">
              <a:solidFill>
                <a:schemeClr val="bg1"/>
              </a:solidFill>
              <a:latin typeface="Times New Roman" pitchFamily="18" charset="0"/>
              <a:cs typeface="Times New Roman" pitchFamily="18" charset="0"/>
            </a:endParaRPr>
          </a:p>
          <a:p>
            <a:pPr marL="0" indent="0" algn="just">
              <a:buNone/>
            </a:pPr>
            <a:endParaRPr lang="tr-TR" sz="2000" dirty="0" smtClean="0">
              <a:solidFill>
                <a:schemeClr val="bg1"/>
              </a:solidFill>
              <a:latin typeface="Times New Roman" pitchFamily="18" charset="0"/>
              <a:cs typeface="Times New Roman" pitchFamily="18" charset="0"/>
            </a:endParaRPr>
          </a:p>
          <a:p>
            <a:pPr marL="0" indent="0" algn="just">
              <a:buNone/>
            </a:pPr>
            <a:r>
              <a:rPr lang="en-GB" sz="2000" dirty="0" smtClean="0">
                <a:solidFill>
                  <a:schemeClr val="bg1"/>
                </a:solidFill>
                <a:latin typeface="Times New Roman" pitchFamily="18" charset="0"/>
                <a:cs typeface="Times New Roman" pitchFamily="18" charset="0"/>
              </a:rPr>
              <a:t>In </a:t>
            </a:r>
            <a:r>
              <a:rPr lang="en-GB" sz="2000" dirty="0">
                <a:solidFill>
                  <a:schemeClr val="bg1"/>
                </a:solidFill>
                <a:latin typeface="Times New Roman" pitchFamily="18" charset="0"/>
                <a:cs typeface="Times New Roman" pitchFamily="18" charset="0"/>
              </a:rPr>
              <a:t>order to speak on climate, first of all, it is required to have observations of climate variables and series of observed climate variables. Reliable data sets are needed to make accurate climate analysis. If we make this analysis on a large scale such as countries, continents and the world, it needs to use the standard periods, and i.e. observations must have a common period.</a:t>
            </a:r>
            <a:endParaRPr lang="tr-TR" sz="2000" dirty="0">
              <a:solidFill>
                <a:schemeClr val="bg1"/>
              </a:solidFill>
              <a:latin typeface="Times New Roman" pitchFamily="18" charset="0"/>
              <a:cs typeface="Times New Roman" pitchFamily="18" charset="0"/>
            </a:endParaRPr>
          </a:p>
          <a:p>
            <a:pPr marL="0" indent="0" algn="just">
              <a:buNone/>
            </a:pPr>
            <a:endParaRPr lang="tr-TR" sz="2000" dirty="0" smtClean="0">
              <a:solidFill>
                <a:schemeClr val="bg1"/>
              </a:solidFill>
              <a:latin typeface="Times New Roman" pitchFamily="18" charset="0"/>
              <a:cs typeface="Times New Roman" pitchFamily="18" charset="0"/>
            </a:endParaRPr>
          </a:p>
          <a:p>
            <a:pPr marL="0" indent="0" algn="just">
              <a:buNone/>
            </a:pPr>
            <a:r>
              <a:rPr lang="en-GB" sz="2000" dirty="0" smtClean="0">
                <a:solidFill>
                  <a:schemeClr val="bg1"/>
                </a:solidFill>
                <a:latin typeface="Times New Roman" pitchFamily="18" charset="0"/>
                <a:cs typeface="Times New Roman" pitchFamily="18" charset="0"/>
              </a:rPr>
              <a:t>It </a:t>
            </a:r>
            <a:r>
              <a:rPr lang="en-GB" sz="2000" dirty="0">
                <a:solidFill>
                  <a:schemeClr val="bg1"/>
                </a:solidFill>
                <a:latin typeface="Times New Roman" pitchFamily="18" charset="0"/>
                <a:cs typeface="Times New Roman" pitchFamily="18" charset="0"/>
              </a:rPr>
              <a:t>is one of challenges in climate </a:t>
            </a:r>
            <a:r>
              <a:rPr lang="en-GB" sz="2000" dirty="0" err="1">
                <a:solidFill>
                  <a:schemeClr val="bg1"/>
                </a:solidFill>
                <a:latin typeface="Times New Roman" pitchFamily="18" charset="0"/>
                <a:cs typeface="Times New Roman" pitchFamily="18" charset="0"/>
              </a:rPr>
              <a:t>analyzes</a:t>
            </a:r>
            <a:r>
              <a:rPr lang="en-GB" sz="2000" dirty="0">
                <a:solidFill>
                  <a:schemeClr val="bg1"/>
                </a:solidFill>
                <a:latin typeface="Times New Roman" pitchFamily="18" charset="0"/>
                <a:cs typeface="Times New Roman" pitchFamily="18" charset="0"/>
              </a:rPr>
              <a:t> from the early and mid1800's to today which instrumental observations began in, both the lack of global distribution and adequate number of observation stations and continuously changing in measurement systems. There are useful studies to overcome from these difficulties to derive climate data base such as tree rings, isotope techniques etc. which are methods the </a:t>
            </a:r>
            <a:r>
              <a:rPr lang="en-GB" sz="2000" dirty="0" err="1">
                <a:solidFill>
                  <a:schemeClr val="bg1"/>
                </a:solidFill>
                <a:latin typeface="Times New Roman" pitchFamily="18" charset="0"/>
                <a:cs typeface="Times New Roman" pitchFamily="18" charset="0"/>
              </a:rPr>
              <a:t>paleo</a:t>
            </a:r>
            <a:r>
              <a:rPr lang="en-GB" sz="2000" dirty="0">
                <a:solidFill>
                  <a:schemeClr val="bg1"/>
                </a:solidFill>
                <a:latin typeface="Times New Roman" pitchFamily="18" charset="0"/>
                <a:cs typeface="Times New Roman" pitchFamily="18" charset="0"/>
              </a:rPr>
              <a:t>-climatology, and also data recovery efforts, satellite climatology, re-analysis products of forecasting models.</a:t>
            </a:r>
            <a:endParaRPr lang="tr-TR" sz="2000" dirty="0">
              <a:solidFill>
                <a:schemeClr val="bg1"/>
              </a:solidFill>
              <a:latin typeface="Times New Roman" pitchFamily="18" charset="0"/>
              <a:cs typeface="Times New Roman" pitchFamily="18" charset="0"/>
            </a:endParaRPr>
          </a:p>
          <a:p>
            <a:pPr marL="0" indent="0" algn="just">
              <a:buNone/>
            </a:pPr>
            <a:endParaRPr lang="tr-TR" sz="20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2149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712968" cy="5472608"/>
          </a:xfrm>
        </p:spPr>
        <p:txBody>
          <a:bodyPr>
            <a:noAutofit/>
          </a:bodyPr>
          <a:lstStyle/>
          <a:p>
            <a:pPr marL="0" indent="0" algn="just">
              <a:buNone/>
            </a:pPr>
            <a:r>
              <a:rPr lang="en-GB" sz="2200" b="1" dirty="0">
                <a:solidFill>
                  <a:schemeClr val="bg1"/>
                </a:solidFill>
                <a:latin typeface="Times New Roman" pitchFamily="18" charset="0"/>
                <a:cs typeface="Times New Roman" pitchFamily="18" charset="0"/>
              </a:rPr>
              <a:t>The Climate Features:</a:t>
            </a:r>
            <a:endParaRPr lang="tr-TR" sz="2200" dirty="0">
              <a:solidFill>
                <a:schemeClr val="bg1"/>
              </a:solidFill>
              <a:latin typeface="Times New Roman" pitchFamily="18" charset="0"/>
              <a:cs typeface="Times New Roman" pitchFamily="18" charset="0"/>
            </a:endParaRPr>
          </a:p>
          <a:p>
            <a:pPr marL="0" indent="0" algn="just">
              <a:buNone/>
            </a:pPr>
            <a:endParaRPr lang="tr-TR" sz="2000" b="1" dirty="0" smtClean="0">
              <a:solidFill>
                <a:schemeClr val="bg1"/>
              </a:solidFill>
              <a:latin typeface="Times New Roman" pitchFamily="18" charset="0"/>
              <a:cs typeface="Times New Roman" pitchFamily="18" charset="0"/>
            </a:endParaRPr>
          </a:p>
          <a:p>
            <a:pPr marL="0" indent="0" algn="just">
              <a:buNone/>
            </a:pPr>
            <a:r>
              <a:rPr lang="en-GB" sz="2000" b="1" dirty="0" smtClean="0">
                <a:solidFill>
                  <a:schemeClr val="bg1"/>
                </a:solidFill>
                <a:latin typeface="Times New Roman" pitchFamily="18" charset="0"/>
                <a:cs typeface="Times New Roman" pitchFamily="18" charset="0"/>
              </a:rPr>
              <a:t>Standard </a:t>
            </a:r>
            <a:r>
              <a:rPr lang="en-GB" sz="2000" b="1" dirty="0">
                <a:solidFill>
                  <a:schemeClr val="bg1"/>
                </a:solidFill>
                <a:latin typeface="Times New Roman" pitchFamily="18" charset="0"/>
                <a:cs typeface="Times New Roman" pitchFamily="18" charset="0"/>
              </a:rPr>
              <a:t>Period:</a:t>
            </a:r>
            <a:endParaRPr lang="tr-TR" sz="2000" dirty="0">
              <a:solidFill>
                <a:schemeClr val="bg1"/>
              </a:solidFill>
              <a:latin typeface="Times New Roman" pitchFamily="18" charset="0"/>
              <a:cs typeface="Times New Roman" pitchFamily="18" charset="0"/>
            </a:endParaRPr>
          </a:p>
          <a:p>
            <a:pPr marL="0" indent="0" algn="just">
              <a:buNone/>
            </a:pPr>
            <a:endParaRPr lang="tr-TR" sz="2000" dirty="0" smtClean="0">
              <a:solidFill>
                <a:schemeClr val="bg1"/>
              </a:solidFill>
              <a:latin typeface="Times New Roman" pitchFamily="18" charset="0"/>
              <a:cs typeface="Times New Roman" pitchFamily="18" charset="0"/>
            </a:endParaRPr>
          </a:p>
          <a:p>
            <a:pPr marL="0" indent="0" algn="just">
              <a:buNone/>
            </a:pPr>
            <a:r>
              <a:rPr lang="en-GB" sz="2000" dirty="0" smtClean="0">
                <a:solidFill>
                  <a:schemeClr val="bg1"/>
                </a:solidFill>
                <a:latin typeface="Times New Roman" pitchFamily="18" charset="0"/>
                <a:cs typeface="Times New Roman" pitchFamily="18" charset="0"/>
              </a:rPr>
              <a:t>On </a:t>
            </a:r>
            <a:r>
              <a:rPr lang="en-GB" sz="2000" dirty="0">
                <a:solidFill>
                  <a:schemeClr val="bg1"/>
                </a:solidFill>
                <a:latin typeface="Times New Roman" pitchFamily="18" charset="0"/>
                <a:cs typeface="Times New Roman" pitchFamily="18" charset="0"/>
              </a:rPr>
              <a:t>the other hand, there are difficulties in using the standard periods due to the climate observations have not begun at same times in every country. Moreover, observation network may not be operated and observations may be interrupted because of the economic challenges, wars, and political turmoil and so on. However, the standard periods of 1961-1990, 1971-2000 or 1981-2010 can be used together with or separately according to most common period inside of countries.</a:t>
            </a:r>
            <a:endParaRPr lang="tr-TR" sz="2000" dirty="0">
              <a:solidFill>
                <a:schemeClr val="bg1"/>
              </a:solidFill>
              <a:latin typeface="Times New Roman" pitchFamily="18" charset="0"/>
              <a:cs typeface="Times New Roman" pitchFamily="18" charset="0"/>
            </a:endParaRPr>
          </a:p>
          <a:p>
            <a:pPr marL="0" indent="0" algn="just">
              <a:buNone/>
            </a:pPr>
            <a:endParaRPr lang="tr-TR" sz="2000" dirty="0" smtClean="0">
              <a:solidFill>
                <a:schemeClr val="bg1"/>
              </a:solidFill>
              <a:latin typeface="Times New Roman" pitchFamily="18" charset="0"/>
              <a:cs typeface="Times New Roman" pitchFamily="18" charset="0"/>
            </a:endParaRPr>
          </a:p>
          <a:p>
            <a:pPr marL="0" indent="0" algn="just">
              <a:buNone/>
            </a:pPr>
            <a:r>
              <a:rPr lang="en-GB" sz="2000" dirty="0" smtClean="0">
                <a:solidFill>
                  <a:schemeClr val="bg1"/>
                </a:solidFill>
                <a:latin typeface="Times New Roman" pitchFamily="18" charset="0"/>
                <a:cs typeface="Times New Roman" pitchFamily="18" charset="0"/>
              </a:rPr>
              <a:t>In </a:t>
            </a:r>
            <a:r>
              <a:rPr lang="en-GB" sz="2000" dirty="0">
                <a:solidFill>
                  <a:schemeClr val="bg1"/>
                </a:solidFill>
                <a:latin typeface="Times New Roman" pitchFamily="18" charset="0"/>
                <a:cs typeface="Times New Roman" pitchFamily="18" charset="0"/>
              </a:rPr>
              <a:t>case of selecting one of these standard periods, it must be drawn attention of National Meteorological Services to the importance of preparing of a homogeneous data sets for selected period. Another tool for </a:t>
            </a:r>
            <a:r>
              <a:rPr lang="en-GB" sz="2000" dirty="0" err="1">
                <a:solidFill>
                  <a:schemeClr val="bg1"/>
                </a:solidFill>
                <a:latin typeface="Times New Roman" pitchFamily="18" charset="0"/>
                <a:cs typeface="Times New Roman" pitchFamily="18" charset="0"/>
              </a:rPr>
              <a:t>normal’s</a:t>
            </a:r>
            <a:r>
              <a:rPr lang="en-GB" sz="2000" dirty="0">
                <a:solidFill>
                  <a:schemeClr val="bg1"/>
                </a:solidFill>
                <a:latin typeface="Times New Roman" pitchFamily="18" charset="0"/>
                <a:cs typeface="Times New Roman" pitchFamily="18" charset="0"/>
              </a:rPr>
              <a:t> data sets of the standard period may be database which derived from re-</a:t>
            </a:r>
            <a:r>
              <a:rPr lang="en-GB" sz="2000" dirty="0" err="1">
                <a:solidFill>
                  <a:schemeClr val="bg1"/>
                </a:solidFill>
                <a:latin typeface="Times New Roman" pitchFamily="18" charset="0"/>
                <a:cs typeface="Times New Roman" pitchFamily="18" charset="0"/>
              </a:rPr>
              <a:t>analyzed</a:t>
            </a:r>
            <a:r>
              <a:rPr lang="en-GB" sz="2000" dirty="0">
                <a:solidFill>
                  <a:schemeClr val="bg1"/>
                </a:solidFill>
                <a:latin typeface="Times New Roman" pitchFamily="18" charset="0"/>
                <a:cs typeface="Times New Roman" pitchFamily="18" charset="0"/>
              </a:rPr>
              <a:t> data sets or model </a:t>
            </a:r>
            <a:r>
              <a:rPr lang="en-GB" sz="2000" dirty="0" smtClean="0">
                <a:solidFill>
                  <a:schemeClr val="bg1"/>
                </a:solidFill>
                <a:latin typeface="Times New Roman" pitchFamily="18" charset="0"/>
                <a:cs typeface="Times New Roman" pitchFamily="18" charset="0"/>
              </a:rPr>
              <a:t>outputs.</a:t>
            </a:r>
            <a:endParaRPr lang="tr-TR" sz="20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0478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861048"/>
            <a:ext cx="8712968" cy="1800200"/>
          </a:xfrm>
        </p:spPr>
        <p:txBody>
          <a:bodyPr>
            <a:noAutofit/>
          </a:bodyPr>
          <a:lstStyle/>
          <a:p>
            <a:pPr marL="0" indent="0" algn="just">
              <a:buNone/>
            </a:pPr>
            <a:r>
              <a:rPr lang="en-US" sz="2000" b="1" dirty="0">
                <a:solidFill>
                  <a:schemeClr val="bg1"/>
                </a:solidFill>
                <a:latin typeface="Times New Roman" pitchFamily="18" charset="0"/>
                <a:cs typeface="Times New Roman" pitchFamily="18" charset="0"/>
              </a:rPr>
              <a:t>1971-2000 average temperature of ERA40 re-analysis data set of the European Centre for Medium-Term Weather Forecasts (ECMWF) which has created for the Turkey and differences between observations. ERA40 has been produced from different sources of meteorological observations by the ECMWF Integrated Forecast System (IFS) (which have 1,125° (~125km) resolution and topography ranging from50m to 2500m for Turkey)(</a:t>
            </a:r>
            <a:r>
              <a:rPr lang="en-US" sz="2000" b="1" dirty="0" err="1">
                <a:solidFill>
                  <a:schemeClr val="bg1"/>
                </a:solidFill>
                <a:latin typeface="Times New Roman" pitchFamily="18" charset="0"/>
                <a:cs typeface="Times New Roman" pitchFamily="18" charset="0"/>
              </a:rPr>
              <a:t>Demircan</a:t>
            </a:r>
            <a:r>
              <a:rPr lang="en-US" sz="2000" b="1" dirty="0">
                <a:solidFill>
                  <a:schemeClr val="bg1"/>
                </a:solidFill>
                <a:latin typeface="Times New Roman" pitchFamily="18" charset="0"/>
                <a:cs typeface="Times New Roman" pitchFamily="18" charset="0"/>
              </a:rPr>
              <a:t>, M. and Friends, 2011</a:t>
            </a:r>
            <a:r>
              <a:rPr lang="en-US" sz="2000" b="1" dirty="0" smtClean="0">
                <a:solidFill>
                  <a:schemeClr val="bg1"/>
                </a:solidFill>
                <a:latin typeface="Times New Roman" pitchFamily="18" charset="0"/>
                <a:cs typeface="Times New Roman" pitchFamily="18" charset="0"/>
              </a:rPr>
              <a:t>).</a:t>
            </a:r>
            <a:endParaRPr lang="tr-TR" sz="2000" b="1" dirty="0" smtClean="0">
              <a:solidFill>
                <a:schemeClr val="bg1"/>
              </a:solidFill>
              <a:latin typeface="Times New Roman" pitchFamily="18" charset="0"/>
              <a:cs typeface="Times New Roman" pitchFamily="18" charset="0"/>
            </a:endParaRPr>
          </a:p>
        </p:txBody>
      </p:sp>
      <p:pic>
        <p:nvPicPr>
          <p:cNvPr id="2050" name="Resim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3" y="260648"/>
            <a:ext cx="446449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49" name="Resim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9" y="260648"/>
            <a:ext cx="441945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8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77072"/>
            <a:ext cx="8712968" cy="1296144"/>
          </a:xfrm>
        </p:spPr>
        <p:txBody>
          <a:bodyPr>
            <a:noAutofit/>
          </a:bodyPr>
          <a:lstStyle/>
          <a:p>
            <a:pPr marL="0" indent="0" algn="just">
              <a:buNone/>
            </a:pPr>
            <a:r>
              <a:rPr lang="en-US" sz="2000" b="1" dirty="0" smtClean="0">
                <a:solidFill>
                  <a:schemeClr val="bg1"/>
                </a:solidFill>
                <a:latin typeface="Times New Roman" pitchFamily="18" charset="0"/>
                <a:cs typeface="Times New Roman" pitchFamily="18" charset="0"/>
              </a:rPr>
              <a:t>1971-2000 </a:t>
            </a:r>
            <a:r>
              <a:rPr lang="en-US" sz="2000" b="1" dirty="0">
                <a:solidFill>
                  <a:schemeClr val="bg1"/>
                </a:solidFill>
                <a:latin typeface="Times New Roman" pitchFamily="18" charset="0"/>
                <a:cs typeface="Times New Roman" pitchFamily="18" charset="0"/>
              </a:rPr>
              <a:t>average temperature of Global Climate Data (</a:t>
            </a:r>
            <a:r>
              <a:rPr lang="en-US" sz="2000" b="1" dirty="0" err="1">
                <a:solidFill>
                  <a:schemeClr val="bg1"/>
                </a:solidFill>
                <a:latin typeface="Times New Roman" pitchFamily="18" charset="0"/>
                <a:cs typeface="Times New Roman" pitchFamily="18" charset="0"/>
              </a:rPr>
              <a:t>WorldClim</a:t>
            </a:r>
            <a:r>
              <a:rPr lang="en-US" sz="2000" b="1" dirty="0">
                <a:solidFill>
                  <a:schemeClr val="bg1"/>
                </a:solidFill>
                <a:latin typeface="Times New Roman" pitchFamily="18" charset="0"/>
                <a:cs typeface="Times New Roman" pitchFamily="18" charset="0"/>
              </a:rPr>
              <a:t>) and differences between predicted temperatures for Turkey(which have 30 arc second (~1km) resolution and topography ranging from 0–3730m for Turkey)(Global Climate Data; http://www.worldclim.org) (</a:t>
            </a:r>
            <a:r>
              <a:rPr lang="en-US" sz="2000" b="1" dirty="0" err="1">
                <a:solidFill>
                  <a:schemeClr val="bg1"/>
                </a:solidFill>
                <a:latin typeface="Times New Roman" pitchFamily="18" charset="0"/>
                <a:cs typeface="Times New Roman" pitchFamily="18" charset="0"/>
              </a:rPr>
              <a:t>Demircan</a:t>
            </a:r>
            <a:r>
              <a:rPr lang="en-US" sz="2000" b="1" dirty="0">
                <a:solidFill>
                  <a:schemeClr val="bg1"/>
                </a:solidFill>
                <a:latin typeface="Times New Roman" pitchFamily="18" charset="0"/>
                <a:cs typeface="Times New Roman" pitchFamily="18" charset="0"/>
              </a:rPr>
              <a:t>, M. and Friends, 2011).</a:t>
            </a:r>
          </a:p>
        </p:txBody>
      </p:sp>
      <p:pic>
        <p:nvPicPr>
          <p:cNvPr id="2052" name="Resim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136" y="332656"/>
            <a:ext cx="439508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Resim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6590" y="332656"/>
            <a:ext cx="442687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35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2115</Words>
  <Application>Microsoft Office PowerPoint</Application>
  <PresentationFormat>On-screen Show (4:3)</PresentationFormat>
  <Paragraphs>84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Akış</vt:lpstr>
      <vt:lpstr>BASIC APPROACH TO CLIMATE MONITORING PRODUCTS AND CLIMATE MONITORING PRODUCTS IN WMO RA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APPROACH TO CLIMATE MONITORING PRODUCTS AND CLIMATE MONITORING PRODUCTS IN WMO RA VI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APPROACH TO CLIMATE MONITORING PRODUCTS AND CLIMATE MONITORING PRODUCTS IN WMO RA VI</dc:title>
  <dc:creator>mesut</dc:creator>
  <cp:lastModifiedBy>jjk</cp:lastModifiedBy>
  <cp:revision>19</cp:revision>
  <dcterms:created xsi:type="dcterms:W3CDTF">2011-09-10T18:11:17Z</dcterms:created>
  <dcterms:modified xsi:type="dcterms:W3CDTF">2011-09-15T16:22:54Z</dcterms:modified>
</cp:coreProperties>
</file>