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1"/>
  </p:notesMasterIdLst>
  <p:sldIdLst>
    <p:sldId id="256" r:id="rId5"/>
    <p:sldId id="280" r:id="rId6"/>
    <p:sldId id="258" r:id="rId7"/>
    <p:sldId id="290" r:id="rId8"/>
    <p:sldId id="291" r:id="rId9"/>
    <p:sldId id="294" r:id="rId10"/>
    <p:sldId id="295" r:id="rId11"/>
    <p:sldId id="296" r:id="rId12"/>
    <p:sldId id="297" r:id="rId13"/>
    <p:sldId id="298" r:id="rId14"/>
    <p:sldId id="299" r:id="rId15"/>
    <p:sldId id="300" r:id="rId16"/>
    <p:sldId id="301" r:id="rId17"/>
    <p:sldId id="302" r:id="rId18"/>
    <p:sldId id="303" r:id="rId19"/>
    <p:sldId id="259"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E90C"/>
    <a:srgbClr val="BADD0C"/>
    <a:srgbClr val="147E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73D2B5-4CFC-440F-AB93-9358D75315FB}" v="12" dt="2021-09-09T10:36:41.12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68467" autoAdjust="0"/>
  </p:normalViewPr>
  <p:slideViewPr>
    <p:cSldViewPr snapToGrid="0">
      <p:cViewPr varScale="1">
        <p:scale>
          <a:sx n="114" d="100"/>
          <a:sy n="114" d="100"/>
        </p:scale>
        <p:origin x="43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 name="Shape 104"/>
          <p:cNvSpPr>
            <a:spLocks noGrp="1" noRot="1" noChangeAspect="1"/>
          </p:cNvSpPr>
          <p:nvPr>
            <p:ph type="sldImg"/>
          </p:nvPr>
        </p:nvSpPr>
        <p:spPr>
          <a:xfrm>
            <a:off x="1143000" y="685800"/>
            <a:ext cx="4572000" cy="3429000"/>
          </a:xfrm>
          <a:prstGeom prst="rect">
            <a:avLst/>
          </a:prstGeom>
        </p:spPr>
        <p:txBody>
          <a:bodyPr/>
          <a:lstStyle/>
          <a:p>
            <a:endParaRPr/>
          </a:p>
        </p:txBody>
      </p:sp>
      <p:sp>
        <p:nvSpPr>
          <p:cNvPr id="105" name="Shape 1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noRot="1" noChangeAspect="1"/>
          </p:cNvSpPr>
          <p:nvPr>
            <p:ph type="sldImg"/>
          </p:nvPr>
        </p:nvSpPr>
        <p:spPr>
          <a:xfrm>
            <a:off x="381000" y="685800"/>
            <a:ext cx="6096000" cy="3429000"/>
          </a:xfrm>
          <a:prstGeom prst="rect">
            <a:avLst/>
          </a:prstGeom>
        </p:spPr>
        <p:txBody>
          <a:bodyPr/>
          <a:lstStyle/>
          <a:p>
            <a:endParaRPr/>
          </a:p>
        </p:txBody>
      </p:sp>
      <p:sp>
        <p:nvSpPr>
          <p:cNvPr id="112" name="Shape 112"/>
          <p:cNvSpPr>
            <a:spLocks noGrp="1"/>
          </p:cNvSpPr>
          <p:nvPr>
            <p:ph type="body" sz="quarter" idx="1"/>
          </p:nvPr>
        </p:nvSpPr>
        <p:spPr>
          <a:prstGeom prst="rect">
            <a:avLst/>
          </a:prstGeom>
        </p:spPr>
        <p:txBody>
          <a:bodyPr/>
          <a:lstStyle/>
          <a:p>
            <a:pPr>
              <a:defRPr b="1"/>
            </a:pPr>
            <a:endParaRPr b="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3064064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209006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630030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49562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3954581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38598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381000" y="685800"/>
            <a:ext cx="6096000" cy="3429000"/>
          </a:xfrm>
          <a:prstGeom prst="rect">
            <a:avLst/>
          </a:prstGeom>
        </p:spPr>
        <p:txBody>
          <a:bodyPr/>
          <a:lstStyle/>
          <a:p>
            <a:endParaRPr/>
          </a:p>
        </p:txBody>
      </p:sp>
      <p:sp>
        <p:nvSpPr>
          <p:cNvPr id="127" name="Shape 127"/>
          <p:cNvSpPr>
            <a:spLocks noGrp="1"/>
          </p:cNvSpPr>
          <p:nvPr>
            <p:ph type="body" sz="quarter" idx="1"/>
          </p:nvPr>
        </p:nvSpPr>
        <p:spPr>
          <a:prstGeom prst="rect">
            <a:avLst/>
          </a:prstGeom>
        </p:spPr>
        <p:txBody>
          <a:bodyPr/>
          <a:lstStyle/>
          <a:p>
            <a:pPr>
              <a:defRPr b="1"/>
            </a:pPr>
            <a:endParaRPr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243526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09350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3563256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40454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2426649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93375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a:defRPr b="1"/>
            </a:pPr>
            <a:endParaRPr b="0" dirty="0"/>
          </a:p>
        </p:txBody>
      </p:sp>
    </p:spTree>
    <p:extLst>
      <p:ext uri="{BB962C8B-B14F-4D97-AF65-F5344CB8AC3E}">
        <p14:creationId xmlns:p14="http://schemas.microsoft.com/office/powerpoint/2010/main" val="2556616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2751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metoffice.gov.uk/school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pic>
        <p:nvPicPr>
          <p:cNvPr id="92" name="MO_MASTER_black_mono_for_light_backg_RBG.png" descr="MO_MASTER_black_mono_for_light_backg_RBG.png"/>
          <p:cNvPicPr>
            <a:picLocks noChangeAspect="1"/>
          </p:cNvPicPr>
          <p:nvPr/>
        </p:nvPicPr>
        <p:blipFill>
          <a:blip r:embed="rId2"/>
          <a:stretch>
            <a:fillRect/>
          </a:stretch>
        </p:blipFill>
        <p:spPr>
          <a:xfrm>
            <a:off x="91990" y="114124"/>
            <a:ext cx="2648277" cy="830479"/>
          </a:xfrm>
          <a:prstGeom prst="rect">
            <a:avLst/>
          </a:prstGeom>
          <a:ln w="12700">
            <a:miter lim="400000"/>
          </a:ln>
        </p:spPr>
      </p:pic>
      <p:sp>
        <p:nvSpPr>
          <p:cNvPr id="93" name="Body Level One…"/>
          <p:cNvSpPr txBox="1">
            <a:spLocks noGrp="1"/>
          </p:cNvSpPr>
          <p:nvPr>
            <p:ph type="body" sz="half" idx="1"/>
          </p:nvPr>
        </p:nvSpPr>
        <p:spPr>
          <a:xfrm>
            <a:off x="1166897" y="2699679"/>
            <a:ext cx="7674057" cy="3606432"/>
          </a:xfrm>
          <a:prstGeom prst="rect">
            <a:avLst/>
          </a:prstGeom>
        </p:spPr>
        <p:txBody>
          <a:bodyPr lIns="71436" tIns="71436" rIns="71436" bIns="71436"/>
          <a:lstStyle>
            <a:lvl1pPr marL="0" indent="0" defTabSz="457200">
              <a:lnSpc>
                <a:spcPct val="150000"/>
              </a:lnSpc>
              <a:spcBef>
                <a:spcPts val="400"/>
              </a:spcBef>
              <a:defRPr sz="5000">
                <a:latin typeface="Arial"/>
                <a:ea typeface="Arial"/>
                <a:cs typeface="Arial"/>
                <a:sym typeface="Arial"/>
              </a:defRPr>
            </a:lvl1pPr>
            <a:lvl2pPr marL="933450" indent="-476250" defTabSz="457200">
              <a:lnSpc>
                <a:spcPct val="150000"/>
              </a:lnSpc>
              <a:spcBef>
                <a:spcPts val="400"/>
              </a:spcBef>
              <a:defRPr sz="5000">
                <a:latin typeface="Arial"/>
                <a:ea typeface="Arial"/>
                <a:cs typeface="Arial"/>
                <a:sym typeface="Arial"/>
              </a:defRPr>
            </a:lvl2pPr>
            <a:lvl3pPr marL="1485900" indent="-571500" defTabSz="457200">
              <a:lnSpc>
                <a:spcPct val="150000"/>
              </a:lnSpc>
              <a:spcBef>
                <a:spcPts val="400"/>
              </a:spcBef>
              <a:defRPr sz="5000">
                <a:latin typeface="Arial"/>
                <a:ea typeface="Arial"/>
                <a:cs typeface="Arial"/>
                <a:sym typeface="Arial"/>
              </a:defRPr>
            </a:lvl3pPr>
            <a:lvl4pPr marL="2006600" indent="-635000" defTabSz="457200">
              <a:lnSpc>
                <a:spcPct val="150000"/>
              </a:lnSpc>
              <a:spcBef>
                <a:spcPts val="400"/>
              </a:spcBef>
              <a:defRPr sz="5000">
                <a:latin typeface="Arial"/>
                <a:ea typeface="Arial"/>
                <a:cs typeface="Arial"/>
                <a:sym typeface="Arial"/>
              </a:defRPr>
            </a:lvl4pPr>
            <a:lvl5pPr marL="2463800" indent="-635000" defTabSz="457200">
              <a:lnSpc>
                <a:spcPct val="150000"/>
              </a:lnSpc>
              <a:spcBef>
                <a:spcPts val="400"/>
              </a:spcBef>
              <a:defRPr sz="5000">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94" name="Shape 26"/>
          <p:cNvSpPr>
            <a:spLocks noGrp="1"/>
          </p:cNvSpPr>
          <p:nvPr>
            <p:ph type="body" sz="quarter" idx="21"/>
          </p:nvPr>
        </p:nvSpPr>
        <p:spPr>
          <a:xfrm>
            <a:off x="328697" y="1463587"/>
            <a:ext cx="9105363" cy="1039545"/>
          </a:xfrm>
          <a:prstGeom prst="rect">
            <a:avLst/>
          </a:prstGeom>
        </p:spPr>
        <p:txBody>
          <a:bodyPr lIns="71436" tIns="71436" rIns="71436" bIns="71436"/>
          <a:lstStyle/>
          <a:p>
            <a:pPr marL="0" indent="0" defTabSz="457200">
              <a:lnSpc>
                <a:spcPct val="85000"/>
              </a:lnSpc>
              <a:spcBef>
                <a:spcPts val="0"/>
              </a:spcBef>
              <a:buSzTx/>
              <a:buFontTx/>
              <a:buNone/>
              <a:defRPr sz="5300">
                <a:latin typeface="Arial"/>
                <a:ea typeface="Arial"/>
                <a:cs typeface="Arial"/>
                <a:sym typeface="Arial"/>
              </a:defRPr>
            </a:pPr>
            <a:endParaRPr/>
          </a:p>
        </p:txBody>
      </p:sp>
      <p:sp>
        <p:nvSpPr>
          <p:cNvPr id="95" name="Shape 27"/>
          <p:cNvSpPr/>
          <p:nvPr/>
        </p:nvSpPr>
        <p:spPr>
          <a:xfrm>
            <a:off x="-8549" y="6423923"/>
            <a:ext cx="12209099" cy="465564"/>
          </a:xfrm>
          <a:prstGeom prst="rect">
            <a:avLst/>
          </a:prstGeom>
          <a:solidFill>
            <a:srgbClr val="C4E90C"/>
          </a:solidFill>
          <a:ln w="12700">
            <a:miter lim="400000"/>
          </a:ln>
        </p:spPr>
        <p:txBody>
          <a:bodyPr lIns="45719" rIns="45719" anchor="ctr"/>
          <a:lstStyle/>
          <a:p>
            <a:pPr>
              <a:defRPr sz="1600">
                <a:solidFill>
                  <a:srgbClr val="FFFFFF"/>
                </a:solidFill>
              </a:defRPr>
            </a:pPr>
            <a:endParaRPr/>
          </a:p>
        </p:txBody>
      </p:sp>
      <p:sp>
        <p:nvSpPr>
          <p:cNvPr id="96" name="Shape 28"/>
          <p:cNvSpPr txBox="1"/>
          <p:nvPr/>
        </p:nvSpPr>
        <p:spPr>
          <a:xfrm>
            <a:off x="367019" y="6593189"/>
            <a:ext cx="2464957"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lvl1pPr>
              <a:lnSpc>
                <a:spcPct val="90000"/>
              </a:lnSpc>
              <a:spcBef>
                <a:spcPts val="800"/>
              </a:spcBef>
              <a:defRPr sz="1000">
                <a:solidFill>
                  <a:srgbClr val="2A2A2A"/>
                </a:solidFill>
                <a:latin typeface="Arial"/>
                <a:ea typeface="Arial"/>
                <a:cs typeface="Arial"/>
                <a:sym typeface="Arial"/>
              </a:defRPr>
            </a:lvl1pPr>
          </a:lstStyle>
          <a:p>
            <a:r>
              <a:rPr dirty="0">
                <a:hlinkClick r:id="rId3"/>
              </a:rPr>
              <a:t>www.metoffice.gov.uk</a:t>
            </a:r>
            <a:r>
              <a:rPr lang="en-US" dirty="0">
                <a:hlinkClick r:id="rId3"/>
              </a:rPr>
              <a:t>/schools</a:t>
            </a:r>
            <a:endParaRPr lang="en-US" dirty="0"/>
          </a:p>
        </p:txBody>
      </p:sp>
      <p:sp>
        <p:nvSpPr>
          <p:cNvPr id="97" name="Shape 29"/>
          <p:cNvSpPr txBox="1"/>
          <p:nvPr/>
        </p:nvSpPr>
        <p:spPr>
          <a:xfrm>
            <a:off x="9942044" y="6593189"/>
            <a:ext cx="2352966" cy="1355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spAutoFit/>
          </a:bodyPr>
          <a:lstStyle/>
          <a:p>
            <a:pPr>
              <a:lnSpc>
                <a:spcPct val="90000"/>
              </a:lnSpc>
              <a:spcBef>
                <a:spcPts val="800"/>
              </a:spcBef>
              <a:defRPr sz="1000">
                <a:solidFill>
                  <a:srgbClr val="2A2A2A"/>
                </a:solidFill>
                <a:latin typeface="Arial"/>
                <a:ea typeface="Arial"/>
                <a:cs typeface="Arial"/>
                <a:sym typeface="Arial"/>
              </a:defRPr>
            </a:pPr>
            <a:r>
              <a:t>© Crown Copyright 2021, Met Office</a:t>
            </a:r>
          </a:p>
        </p:txBody>
      </p:sp>
      <p:sp>
        <p:nvSpPr>
          <p:cNvPr id="98" name="Slide Number"/>
          <p:cNvSpPr txBox="1">
            <a:spLocks noGrp="1"/>
          </p:cNvSpPr>
          <p:nvPr>
            <p:ph type="sldNum" sz="quarter" idx="2"/>
          </p:nvPr>
        </p:nvSpPr>
        <p:spPr>
          <a:xfrm>
            <a:off x="5936506" y="6505277"/>
            <a:ext cx="310059" cy="299740"/>
          </a:xfrm>
          <a:prstGeom prst="rect">
            <a:avLst/>
          </a:prstGeom>
        </p:spPr>
        <p:txBody>
          <a:bodyPr lIns="71436" tIns="71436" rIns="71436" bIns="71436" anchor="t"/>
          <a:lstStyle>
            <a:lvl1pPr algn="ctr" defTabSz="292100">
              <a:defRPr>
                <a:solidFill>
                  <a:srgbClr val="000000"/>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9"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4.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5.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6.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5.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2.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3.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title-page-background.png" descr="title-page-background.png"/>
          <p:cNvPicPr>
            <a:picLocks noChangeAspect="1"/>
          </p:cNvPicPr>
          <p:nvPr/>
        </p:nvPicPr>
        <p:blipFill>
          <a:blip r:embed="rId3"/>
          <a:srcRect t="1496" b="4442"/>
          <a:stretch>
            <a:fillRect/>
          </a:stretch>
        </p:blipFill>
        <p:spPr>
          <a:xfrm>
            <a:off x="-26874" y="-16274"/>
            <a:ext cx="12248725" cy="6486728"/>
          </a:xfrm>
          <a:prstGeom prst="rect">
            <a:avLst/>
          </a:prstGeom>
          <a:ln w="12700">
            <a:miter lim="400000"/>
          </a:ln>
        </p:spPr>
      </p:pic>
      <p:sp>
        <p:nvSpPr>
          <p:cNvPr id="109" name="Shape 160"/>
          <p:cNvSpPr txBox="1"/>
          <p:nvPr/>
        </p:nvSpPr>
        <p:spPr>
          <a:xfrm>
            <a:off x="335902" y="1466621"/>
            <a:ext cx="10731945" cy="14586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dirty="0"/>
              <a:t>Matching observations equipment game</a:t>
            </a:r>
            <a:endParaRPr dirty="0"/>
          </a:p>
        </p:txBody>
      </p:sp>
      <p:sp>
        <p:nvSpPr>
          <p:cNvPr id="110" name="Shape 160"/>
          <p:cNvSpPr txBox="1"/>
          <p:nvPr/>
        </p:nvSpPr>
        <p:spPr>
          <a:xfrm>
            <a:off x="333050" y="3203737"/>
            <a:ext cx="11462399" cy="5037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3300" b="1">
                <a:solidFill>
                  <a:srgbClr val="BADD0C"/>
                </a:solidFill>
                <a:latin typeface="Arial"/>
                <a:ea typeface="Arial"/>
                <a:cs typeface="Arial"/>
                <a:sym typeface="Arial"/>
              </a:defRPr>
            </a:lvl1pPr>
          </a:lstStyle>
          <a:p>
            <a:r>
              <a:rPr lang="en-GB" dirty="0">
                <a:solidFill>
                  <a:srgbClr val="C4E90C"/>
                </a:solidFill>
              </a:rPr>
              <a:t>Session 3</a:t>
            </a:r>
            <a:endParaRPr dirty="0">
              <a:solidFill>
                <a:srgbClr val="C4E90C"/>
              </a:solidFill>
            </a:endParaRPr>
          </a:p>
        </p:txBody>
      </p:sp>
      <p:pic>
        <p:nvPicPr>
          <p:cNvPr id="15" name="Picture 14" descr="Logo&#10;&#10;Description automatically generated">
            <a:extLst>
              <a:ext uri="{FF2B5EF4-FFF2-40B4-BE49-F238E27FC236}">
                <a16:creationId xmlns:a16="http://schemas.microsoft.com/office/drawing/2014/main" id="{D830E9A1-8B0E-4D95-A37D-98797D80DC4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810000" y="1485900"/>
            <a:ext cx="411480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10" name="Picture 9" descr="Image result for rain gauge met office">
            <a:extLst>
              <a:ext uri="{FF2B5EF4-FFF2-40B4-BE49-F238E27FC236}">
                <a16:creationId xmlns:a16="http://schemas.microsoft.com/office/drawing/2014/main" id="{F2430FA4-1E88-483D-AB5F-AC0A829E7402}"/>
              </a:ext>
            </a:extLst>
          </p:cNvPr>
          <p:cNvPicPr/>
          <p:nvPr/>
        </p:nvPicPr>
        <p:blipFill>
          <a:blip r:embed="rId5">
            <a:extLst>
              <a:ext uri="{28A0092B-C50C-407E-A947-70E740481C1C}">
                <a14:useLocalDpi xmlns:a14="http://schemas.microsoft.com/office/drawing/2010/main" val="0"/>
              </a:ext>
            </a:extLst>
          </a:blip>
          <a:stretch>
            <a:fillRect/>
          </a:stretch>
        </p:blipFill>
        <p:spPr>
          <a:xfrm>
            <a:off x="4406913" y="1762319"/>
            <a:ext cx="2927499" cy="33064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7489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88AAE5-5C0D-43B5-97B9-683AFC740D3B}"/>
              </a:ext>
            </a:extLst>
          </p:cNvPr>
          <p:cNvSpPr/>
          <p:nvPr/>
        </p:nvSpPr>
        <p:spPr>
          <a:xfrm>
            <a:off x="339939" y="2859911"/>
            <a:ext cx="3993935" cy="130939"/>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9" name="TextBox 6"/>
          <p:cNvSpPr txBox="1"/>
          <p:nvPr/>
        </p:nvSpPr>
        <p:spPr>
          <a:xfrm>
            <a:off x="293302" y="4079545"/>
            <a:ext cx="5259773"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This is used to measure precipitation, in a certain amount of time.</a:t>
            </a:r>
          </a:p>
        </p:txBody>
      </p:sp>
      <p:sp>
        <p:nvSpPr>
          <p:cNvPr id="120" name="Shape 160"/>
          <p:cNvSpPr txBox="1"/>
          <p:nvPr/>
        </p:nvSpPr>
        <p:spPr>
          <a:xfrm>
            <a:off x="299641" y="1061149"/>
            <a:ext cx="8965974" cy="2605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pPr>
              <a:spcAft>
                <a:spcPts val="1800"/>
              </a:spcAft>
            </a:pPr>
            <a:r>
              <a:rPr lang="en-US" dirty="0"/>
              <a:t>Tipping bucket</a:t>
            </a:r>
          </a:p>
          <a:p>
            <a:r>
              <a:rPr lang="en-US" dirty="0"/>
              <a:t>rain gauge </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pic>
        <p:nvPicPr>
          <p:cNvPr id="7" name="Picture 6">
            <a:extLst>
              <a:ext uri="{FF2B5EF4-FFF2-40B4-BE49-F238E27FC236}">
                <a16:creationId xmlns:a16="http://schemas.microsoft.com/office/drawing/2014/main" id="{1AC5B93D-32A0-4B49-8488-EDC4C2B28D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157" t="15468"/>
          <a:stretch/>
        </p:blipFill>
        <p:spPr>
          <a:xfrm>
            <a:off x="9827716" y="-157760"/>
            <a:ext cx="2364284" cy="2936216"/>
          </a:xfrm>
          <a:prstGeom prst="rect">
            <a:avLst/>
          </a:prstGeom>
        </p:spPr>
      </p:pic>
      <p:sp>
        <p:nvSpPr>
          <p:cNvPr id="8" name="Rectangle 7">
            <a:extLst>
              <a:ext uri="{FF2B5EF4-FFF2-40B4-BE49-F238E27FC236}">
                <a16:creationId xmlns:a16="http://schemas.microsoft.com/office/drawing/2014/main" id="{C2F5E37E-655A-4694-85EB-4119F9ECEEA6}"/>
              </a:ext>
            </a:extLst>
          </p:cNvPr>
          <p:cNvSpPr/>
          <p:nvPr/>
        </p:nvSpPr>
        <p:spPr>
          <a:xfrm>
            <a:off x="339940" y="3666286"/>
            <a:ext cx="2869986" cy="112865"/>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9" name="Picture 8">
            <a:extLst>
              <a:ext uri="{FF2B5EF4-FFF2-40B4-BE49-F238E27FC236}">
                <a16:creationId xmlns:a16="http://schemas.microsoft.com/office/drawing/2014/main" id="{06E1BAD5-818B-4818-985D-5E6B0110103A}"/>
              </a:ext>
            </a:extLst>
          </p:cNvPr>
          <p:cNvPicPr>
            <a:picLocks noChangeAspect="1"/>
          </p:cNvPicPr>
          <p:nvPr/>
        </p:nvPicPr>
        <p:blipFill rotWithShape="1">
          <a:blip r:embed="rId5">
            <a:extLst>
              <a:ext uri="{28A0092B-C50C-407E-A947-70E740481C1C}">
                <a14:useLocalDpi xmlns:a14="http://schemas.microsoft.com/office/drawing/2010/main" val="0"/>
              </a:ext>
            </a:extLst>
          </a:blip>
          <a:srcRect l="72918" t="46208" b="7354"/>
          <a:stretch/>
        </p:blipFill>
        <p:spPr>
          <a:xfrm>
            <a:off x="6096000" y="840265"/>
            <a:ext cx="5694796" cy="5853643"/>
          </a:xfrm>
          <a:prstGeom prst="rect">
            <a:avLst/>
          </a:prstGeom>
        </p:spPr>
      </p:pic>
    </p:spTree>
    <p:extLst>
      <p:ext uri="{BB962C8B-B14F-4D97-AF65-F5344CB8AC3E}">
        <p14:creationId xmlns:p14="http://schemas.microsoft.com/office/powerpoint/2010/main" val="174793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810000" y="1485900"/>
            <a:ext cx="411480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9" name="Picture 8" descr="Image result for stevenson screen met office">
            <a:extLst>
              <a:ext uri="{FF2B5EF4-FFF2-40B4-BE49-F238E27FC236}">
                <a16:creationId xmlns:a16="http://schemas.microsoft.com/office/drawing/2014/main" id="{881D51B7-5A50-42C9-9521-A70B69498A7B}"/>
              </a:ext>
            </a:extLst>
          </p:cNvPr>
          <p:cNvPicPr/>
          <p:nvPr/>
        </p:nvPicPr>
        <p:blipFill>
          <a:blip r:embed="rId5">
            <a:extLst>
              <a:ext uri="{28A0092B-C50C-407E-A947-70E740481C1C}">
                <a14:useLocalDpi xmlns:a14="http://schemas.microsoft.com/office/drawing/2010/main" val="0"/>
              </a:ext>
            </a:extLst>
          </a:blip>
          <a:stretch>
            <a:fillRect/>
          </a:stretch>
        </p:blipFill>
        <p:spPr>
          <a:xfrm>
            <a:off x="4540758" y="1676935"/>
            <a:ext cx="2633114" cy="33918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262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88AAE5-5C0D-43B5-97B9-683AFC740D3B}"/>
              </a:ext>
            </a:extLst>
          </p:cNvPr>
          <p:cNvSpPr/>
          <p:nvPr/>
        </p:nvSpPr>
        <p:spPr>
          <a:xfrm>
            <a:off x="339939" y="2859911"/>
            <a:ext cx="5070261"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9" name="TextBox 6"/>
          <p:cNvSpPr txBox="1"/>
          <p:nvPr/>
        </p:nvSpPr>
        <p:spPr>
          <a:xfrm>
            <a:off x="293302" y="3281085"/>
            <a:ext cx="5259773" cy="1938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This is a shelter (from sun, rain, snow and high winds, but also leaves and animals) for wet and dry bulb thermometers used to record humidity and air temperature.</a:t>
            </a: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pPr>
              <a:spcAft>
                <a:spcPts val="1800"/>
              </a:spcAft>
            </a:pPr>
            <a:r>
              <a:rPr lang="en-US" dirty="0"/>
              <a:t>Stevenson Screen</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pic>
        <p:nvPicPr>
          <p:cNvPr id="7" name="Picture 6">
            <a:extLst>
              <a:ext uri="{FF2B5EF4-FFF2-40B4-BE49-F238E27FC236}">
                <a16:creationId xmlns:a16="http://schemas.microsoft.com/office/drawing/2014/main" id="{1AC5B93D-32A0-4B49-8488-EDC4C2B28D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157" t="15468"/>
          <a:stretch/>
        </p:blipFill>
        <p:spPr>
          <a:xfrm>
            <a:off x="9827716" y="-157760"/>
            <a:ext cx="2364284" cy="2936216"/>
          </a:xfrm>
          <a:prstGeom prst="rect">
            <a:avLst/>
          </a:prstGeom>
        </p:spPr>
      </p:pic>
      <p:pic>
        <p:nvPicPr>
          <p:cNvPr id="9" name="Picture 8">
            <a:extLst>
              <a:ext uri="{FF2B5EF4-FFF2-40B4-BE49-F238E27FC236}">
                <a16:creationId xmlns:a16="http://schemas.microsoft.com/office/drawing/2014/main" id="{06E1BAD5-818B-4818-985D-5E6B0110103A}"/>
              </a:ext>
            </a:extLst>
          </p:cNvPr>
          <p:cNvPicPr>
            <a:picLocks noChangeAspect="1"/>
          </p:cNvPicPr>
          <p:nvPr/>
        </p:nvPicPr>
        <p:blipFill rotWithShape="1">
          <a:blip r:embed="rId5">
            <a:extLst>
              <a:ext uri="{28A0092B-C50C-407E-A947-70E740481C1C}">
                <a14:useLocalDpi xmlns:a14="http://schemas.microsoft.com/office/drawing/2010/main" val="0"/>
              </a:ext>
            </a:extLst>
          </a:blip>
          <a:srcRect l="72918" t="46208" b="7354"/>
          <a:stretch/>
        </p:blipFill>
        <p:spPr>
          <a:xfrm>
            <a:off x="6096000" y="840265"/>
            <a:ext cx="5694796" cy="5853643"/>
          </a:xfrm>
          <a:prstGeom prst="rect">
            <a:avLst/>
          </a:prstGeom>
        </p:spPr>
      </p:pic>
    </p:spTree>
    <p:extLst>
      <p:ext uri="{BB962C8B-B14F-4D97-AF65-F5344CB8AC3E}">
        <p14:creationId xmlns:p14="http://schemas.microsoft.com/office/powerpoint/2010/main" val="6922164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190875" y="1485900"/>
            <a:ext cx="5629275"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10" name="Picture 9" descr="Grass minimum thermometer over an artificial grass surface">
            <a:extLst>
              <a:ext uri="{FF2B5EF4-FFF2-40B4-BE49-F238E27FC236}">
                <a16:creationId xmlns:a16="http://schemas.microsoft.com/office/drawing/2014/main" id="{970125E2-38CF-421F-B8E7-81CD1363F416}"/>
              </a:ext>
            </a:extLst>
          </p:cNvPr>
          <p:cNvPicPr/>
          <p:nvPr/>
        </p:nvPicPr>
        <p:blipFill>
          <a:blip r:embed="rId5">
            <a:extLst>
              <a:ext uri="{28A0092B-C50C-407E-A947-70E740481C1C}">
                <a14:useLocalDpi xmlns:a14="http://schemas.microsoft.com/office/drawing/2010/main" val="0"/>
              </a:ext>
            </a:extLst>
          </a:blip>
          <a:stretch>
            <a:fillRect/>
          </a:stretch>
        </p:blipFill>
        <p:spPr>
          <a:xfrm>
            <a:off x="3534675" y="1768215"/>
            <a:ext cx="4873755" cy="31793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7111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6"/>
          <p:cNvSpPr txBox="1"/>
          <p:nvPr/>
        </p:nvSpPr>
        <p:spPr>
          <a:xfrm>
            <a:off x="293302" y="3334613"/>
            <a:ext cx="6536123" cy="1938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This measures temperature of the air, fully exposed to the open sky, suspended horizontally over an area covered with short, cropped turf and in contact with the tips of grass blades above 5cm.</a:t>
            </a: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r>
              <a:rPr lang="en-US" dirty="0"/>
              <a:t>Grass thermometer</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sp>
        <p:nvSpPr>
          <p:cNvPr id="2" name="Rectangle 1">
            <a:extLst>
              <a:ext uri="{FF2B5EF4-FFF2-40B4-BE49-F238E27FC236}">
                <a16:creationId xmlns:a16="http://schemas.microsoft.com/office/drawing/2014/main" id="{AE88AAE5-5C0D-43B5-97B9-683AFC740D3B}"/>
              </a:ext>
            </a:extLst>
          </p:cNvPr>
          <p:cNvSpPr/>
          <p:nvPr/>
        </p:nvSpPr>
        <p:spPr>
          <a:xfrm>
            <a:off x="339940" y="2859911"/>
            <a:ext cx="5298860"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8" name="Picture 7">
            <a:extLst>
              <a:ext uri="{FF2B5EF4-FFF2-40B4-BE49-F238E27FC236}">
                <a16:creationId xmlns:a16="http://schemas.microsoft.com/office/drawing/2014/main" id="{94AC6C4A-06BD-4D7C-9485-773BCEDA31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05" t="22473"/>
          <a:stretch/>
        </p:blipFill>
        <p:spPr>
          <a:xfrm>
            <a:off x="6244166" y="-232928"/>
            <a:ext cx="5947834" cy="3160084"/>
          </a:xfrm>
          <a:prstGeom prst="rect">
            <a:avLst/>
          </a:prstGeom>
        </p:spPr>
      </p:pic>
      <p:pic>
        <p:nvPicPr>
          <p:cNvPr id="9" name="Picture 8">
            <a:extLst>
              <a:ext uri="{FF2B5EF4-FFF2-40B4-BE49-F238E27FC236}">
                <a16:creationId xmlns:a16="http://schemas.microsoft.com/office/drawing/2014/main" id="{54B0F70F-1E26-45AE-8492-50155E717D19}"/>
              </a:ext>
            </a:extLst>
          </p:cNvPr>
          <p:cNvPicPr>
            <a:picLocks noChangeAspect="1"/>
          </p:cNvPicPr>
          <p:nvPr/>
        </p:nvPicPr>
        <p:blipFill rotWithShape="1">
          <a:blip r:embed="rId5">
            <a:extLst>
              <a:ext uri="{28A0092B-C50C-407E-A947-70E740481C1C}">
                <a14:useLocalDpi xmlns:a14="http://schemas.microsoft.com/office/drawing/2010/main" val="0"/>
              </a:ext>
            </a:extLst>
          </a:blip>
          <a:srcRect l="58907" t="17633" b="7354"/>
          <a:stretch/>
        </p:blipFill>
        <p:spPr>
          <a:xfrm>
            <a:off x="7267575" y="1931172"/>
            <a:ext cx="4162424" cy="4554830"/>
          </a:xfrm>
          <a:prstGeom prst="rect">
            <a:avLst/>
          </a:prstGeom>
        </p:spPr>
      </p:pic>
    </p:spTree>
    <p:extLst>
      <p:ext uri="{BB962C8B-B14F-4D97-AF65-F5344CB8AC3E}">
        <p14:creationId xmlns:p14="http://schemas.microsoft.com/office/powerpoint/2010/main" val="23964950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 name="questions-background.png" descr="questions-background.png"/>
          <p:cNvPicPr>
            <a:picLocks noChangeAspect="1"/>
          </p:cNvPicPr>
          <p:nvPr/>
        </p:nvPicPr>
        <p:blipFill>
          <a:blip r:embed="rId3"/>
          <a:stretch>
            <a:fillRect/>
          </a:stretch>
        </p:blipFill>
        <p:spPr>
          <a:xfrm>
            <a:off x="-5640" y="-6350"/>
            <a:ext cx="12203280" cy="6870700"/>
          </a:xfrm>
          <a:prstGeom prst="rect">
            <a:avLst/>
          </a:prstGeom>
          <a:ln w="12700">
            <a:miter lim="400000"/>
          </a:ln>
        </p:spPr>
      </p:pic>
      <p:sp>
        <p:nvSpPr>
          <p:cNvPr id="125" name="Shape 160"/>
          <p:cNvSpPr txBox="1"/>
          <p:nvPr/>
        </p:nvSpPr>
        <p:spPr>
          <a:xfrm>
            <a:off x="253989" y="1061149"/>
            <a:ext cx="8965974" cy="6881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FFFFFF"/>
                </a:solidFill>
                <a:latin typeface="Arial"/>
                <a:ea typeface="Arial"/>
                <a:cs typeface="Arial"/>
                <a:sym typeface="Arial"/>
              </a:defRPr>
            </a:lvl1pPr>
          </a:lstStyle>
          <a:p>
            <a:r>
              <a:rPr dirty="0"/>
              <a:t>Any questions?</a:t>
            </a:r>
          </a:p>
        </p:txBody>
      </p:sp>
      <p:sp>
        <p:nvSpPr>
          <p:cNvPr id="5" name="TextBox 6">
            <a:extLst>
              <a:ext uri="{FF2B5EF4-FFF2-40B4-BE49-F238E27FC236}">
                <a16:creationId xmlns:a16="http://schemas.microsoft.com/office/drawing/2014/main" id="{A392E029-8A79-48FD-9733-608337BD16CA}"/>
              </a:ext>
            </a:extLst>
          </p:cNvPr>
          <p:cNvSpPr txBox="1"/>
          <p:nvPr/>
        </p:nvSpPr>
        <p:spPr>
          <a:xfrm>
            <a:off x="7306662" y="5663195"/>
            <a:ext cx="6563989"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US" dirty="0">
                <a:solidFill>
                  <a:schemeClr val="bg1"/>
                </a:solidFill>
              </a:rPr>
              <a:t>Follow</a:t>
            </a:r>
            <a:r>
              <a:rPr lang="en-US" dirty="0">
                <a:solidFill>
                  <a:srgbClr val="BADD0C"/>
                </a:solidFill>
              </a:rPr>
              <a:t> </a:t>
            </a:r>
            <a:r>
              <a:rPr lang="en-US" b="1" dirty="0">
                <a:solidFill>
                  <a:srgbClr val="C4E90C"/>
                </a:solidFill>
              </a:rPr>
              <a:t>@MetOfficeLearn </a:t>
            </a:r>
            <a:r>
              <a:rPr lang="en-US" dirty="0">
                <a:solidFill>
                  <a:schemeClr val="bg1"/>
                </a:solidFill>
              </a:rPr>
              <a:t>on Twitter </a:t>
            </a:r>
            <a:br>
              <a:rPr lang="en-US" dirty="0">
                <a:solidFill>
                  <a:srgbClr val="BADD0C"/>
                </a:solidFill>
              </a:rPr>
            </a:br>
            <a:r>
              <a:rPr lang="en-US" dirty="0">
                <a:solidFill>
                  <a:schemeClr val="bg1"/>
                </a:solidFill>
              </a:rPr>
              <a:t>or email </a:t>
            </a:r>
            <a:r>
              <a:rPr lang="en-US" b="1" dirty="0">
                <a:solidFill>
                  <a:srgbClr val="C4E90C"/>
                </a:solidFill>
              </a:rPr>
              <a:t>science.camp@metoffice.gov.uk</a:t>
            </a:r>
            <a:endParaRPr b="1" dirty="0">
              <a:solidFill>
                <a:srgbClr val="C4E90C"/>
              </a:solidFill>
            </a:endParaRPr>
          </a:p>
        </p:txBody>
      </p:sp>
      <p:pic>
        <p:nvPicPr>
          <p:cNvPr id="6" name="Picture 5" descr="Logo&#10;&#10;Description automatically generated">
            <a:extLst>
              <a:ext uri="{FF2B5EF4-FFF2-40B4-BE49-F238E27FC236}">
                <a16:creationId xmlns:a16="http://schemas.microsoft.com/office/drawing/2014/main" id="{AA4F0573-2824-4B56-BA28-016B9FD4B9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4048455" y="1485900"/>
            <a:ext cx="364425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9" name="Picture 8">
            <a:extLst>
              <a:ext uri="{FF2B5EF4-FFF2-40B4-BE49-F238E27FC236}">
                <a16:creationId xmlns:a16="http://schemas.microsoft.com/office/drawing/2014/main" id="{4A3A0623-3BF2-4D95-AC25-9CF89DFA9834}"/>
              </a:ext>
            </a:extLst>
          </p:cNvPr>
          <p:cNvPicPr>
            <a:picLocks noChangeAspect="1"/>
          </p:cNvPicPr>
          <p:nvPr/>
        </p:nvPicPr>
        <p:blipFill>
          <a:blip r:embed="rId5"/>
          <a:stretch>
            <a:fillRect/>
          </a:stretch>
        </p:blipFill>
        <p:spPr>
          <a:xfrm>
            <a:off x="4831789" y="1809404"/>
            <a:ext cx="1951562" cy="3239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02522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6"/>
          <p:cNvSpPr txBox="1"/>
          <p:nvPr/>
        </p:nvSpPr>
        <p:spPr>
          <a:xfrm>
            <a:off x="293302" y="3334613"/>
            <a:ext cx="6974273" cy="2462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This is a device used for measuring wind speed and is also a common weather station instrument. The term is derived from the Greek word </a:t>
            </a:r>
            <a:r>
              <a:rPr lang="en-GB" sz="2400" dirty="0" err="1">
                <a:latin typeface="Arial" panose="020B0604020202020204" pitchFamily="34" charset="0"/>
                <a:cs typeface="Arial" panose="020B0604020202020204" pitchFamily="34" charset="0"/>
              </a:rPr>
              <a:t>anemos</a:t>
            </a:r>
            <a:r>
              <a:rPr lang="en-GB" sz="2400" dirty="0">
                <a:latin typeface="Arial" panose="020B0604020202020204" pitchFamily="34" charset="0"/>
                <a:cs typeface="Arial" panose="020B0604020202020204" pitchFamily="34" charset="0"/>
              </a:rPr>
              <a:t>, which means wind, and is used to describe any wind speed instrument used in meteorology.</a:t>
            </a:r>
          </a:p>
          <a:p>
            <a:pPr marL="0" indent="0">
              <a:buNone/>
            </a:pPr>
            <a:endParaRPr lang="en-GB" sz="2400" dirty="0">
              <a:latin typeface="Arial" panose="020B0604020202020204" pitchFamily="34" charset="0"/>
              <a:cs typeface="Arial" panose="020B0604020202020204" pitchFamily="34" charset="0"/>
            </a:endParaRP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r>
              <a:rPr lang="en-US" dirty="0"/>
              <a:t>Anemometer </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pic>
        <p:nvPicPr>
          <p:cNvPr id="5" name="Picture 4">
            <a:extLst>
              <a:ext uri="{FF2B5EF4-FFF2-40B4-BE49-F238E27FC236}">
                <a16:creationId xmlns:a16="http://schemas.microsoft.com/office/drawing/2014/main" id="{A9EFD44C-8697-4572-B4C1-B625071B0CA5}"/>
              </a:ext>
            </a:extLst>
          </p:cNvPr>
          <p:cNvPicPr>
            <a:picLocks noChangeAspect="1"/>
          </p:cNvPicPr>
          <p:nvPr/>
        </p:nvPicPr>
        <p:blipFill rotWithShape="1">
          <a:blip r:embed="rId4">
            <a:extLst>
              <a:ext uri="{28A0092B-C50C-407E-A947-70E740481C1C}">
                <a14:useLocalDpi xmlns:a14="http://schemas.microsoft.com/office/drawing/2010/main" val="0"/>
              </a:ext>
            </a:extLst>
          </a:blip>
          <a:srcRect l="53907" t="20051" r="3828" b="12855"/>
          <a:stretch/>
        </p:blipFill>
        <p:spPr>
          <a:xfrm>
            <a:off x="6562488" y="1541516"/>
            <a:ext cx="4813322" cy="5076058"/>
          </a:xfrm>
          <a:prstGeom prst="rect">
            <a:avLst/>
          </a:prstGeom>
        </p:spPr>
      </p:pic>
      <p:sp>
        <p:nvSpPr>
          <p:cNvPr id="2" name="Rectangle 1">
            <a:extLst>
              <a:ext uri="{FF2B5EF4-FFF2-40B4-BE49-F238E27FC236}">
                <a16:creationId xmlns:a16="http://schemas.microsoft.com/office/drawing/2014/main" id="{AE88AAE5-5C0D-43B5-97B9-683AFC740D3B}"/>
              </a:ext>
            </a:extLst>
          </p:cNvPr>
          <p:cNvSpPr/>
          <p:nvPr/>
        </p:nvSpPr>
        <p:spPr>
          <a:xfrm>
            <a:off x="339940" y="2859911"/>
            <a:ext cx="3440498"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7" name="Picture 6">
            <a:extLst>
              <a:ext uri="{FF2B5EF4-FFF2-40B4-BE49-F238E27FC236}">
                <a16:creationId xmlns:a16="http://schemas.microsoft.com/office/drawing/2014/main" id="{1AC5B93D-32A0-4B49-8488-EDC4C2B28D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5157" t="15468"/>
          <a:stretch/>
        </p:blipFill>
        <p:spPr>
          <a:xfrm>
            <a:off x="9827716" y="-157760"/>
            <a:ext cx="2364284" cy="2936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810000" y="1485900"/>
            <a:ext cx="411480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6" name="Picture 5">
            <a:extLst>
              <a:ext uri="{FF2B5EF4-FFF2-40B4-BE49-F238E27FC236}">
                <a16:creationId xmlns:a16="http://schemas.microsoft.com/office/drawing/2014/main" id="{560BBE37-3014-4EBF-9339-0958D9389A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35773" y="1710544"/>
            <a:ext cx="3372374" cy="34369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59041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6"/>
          <p:cNvSpPr txBox="1"/>
          <p:nvPr/>
        </p:nvSpPr>
        <p:spPr>
          <a:xfrm>
            <a:off x="293302" y="3334613"/>
            <a:ext cx="7298123" cy="23083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A </a:t>
            </a:r>
            <a:r>
              <a:rPr lang="en-GB" sz="2400" b="1" dirty="0">
                <a:latin typeface="Arial" panose="020B0604020202020204" pitchFamily="34" charset="0"/>
                <a:cs typeface="Arial" panose="020B0604020202020204" pitchFamily="34" charset="0"/>
              </a:rPr>
              <a:t>Barometer</a:t>
            </a:r>
            <a:r>
              <a:rPr lang="en-GB" sz="2400" dirty="0">
                <a:latin typeface="Arial" panose="020B0604020202020204" pitchFamily="34" charset="0"/>
                <a:cs typeface="Arial" panose="020B0604020202020204" pitchFamily="34" charset="0"/>
              </a:rPr>
              <a:t> is a scientific instrument used to measure air pressure. Pressure tendency can forecast short term changes in the weather. Many measurements of air pressure are used within surface weather analysis to help find surface troughs, high pressure systems and frontal boundaries.</a:t>
            </a: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r>
              <a:rPr lang="en-US" dirty="0"/>
              <a:t>Barometer </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sp>
        <p:nvSpPr>
          <p:cNvPr id="2" name="Rectangle 1">
            <a:extLst>
              <a:ext uri="{FF2B5EF4-FFF2-40B4-BE49-F238E27FC236}">
                <a16:creationId xmlns:a16="http://schemas.microsoft.com/office/drawing/2014/main" id="{AE88AAE5-5C0D-43B5-97B9-683AFC740D3B}"/>
              </a:ext>
            </a:extLst>
          </p:cNvPr>
          <p:cNvSpPr/>
          <p:nvPr/>
        </p:nvSpPr>
        <p:spPr>
          <a:xfrm>
            <a:off x="339940" y="2859911"/>
            <a:ext cx="3440498"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8" name="Picture 7">
            <a:extLst>
              <a:ext uri="{FF2B5EF4-FFF2-40B4-BE49-F238E27FC236}">
                <a16:creationId xmlns:a16="http://schemas.microsoft.com/office/drawing/2014/main" id="{94AC6C4A-06BD-4D7C-9485-773BCEDA31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05" t="22473"/>
          <a:stretch/>
        </p:blipFill>
        <p:spPr>
          <a:xfrm>
            <a:off x="6244166" y="-232928"/>
            <a:ext cx="5947834" cy="3160084"/>
          </a:xfrm>
          <a:prstGeom prst="rect">
            <a:avLst/>
          </a:prstGeom>
        </p:spPr>
      </p:pic>
      <p:pic>
        <p:nvPicPr>
          <p:cNvPr id="9" name="Picture 8">
            <a:extLst>
              <a:ext uri="{FF2B5EF4-FFF2-40B4-BE49-F238E27FC236}">
                <a16:creationId xmlns:a16="http://schemas.microsoft.com/office/drawing/2014/main" id="{54B0F70F-1E26-45AE-8492-50155E717D19}"/>
              </a:ext>
            </a:extLst>
          </p:cNvPr>
          <p:cNvPicPr>
            <a:picLocks noChangeAspect="1"/>
          </p:cNvPicPr>
          <p:nvPr/>
        </p:nvPicPr>
        <p:blipFill rotWithShape="1">
          <a:blip r:embed="rId5">
            <a:extLst>
              <a:ext uri="{28A0092B-C50C-407E-A947-70E740481C1C}">
                <a14:useLocalDpi xmlns:a14="http://schemas.microsoft.com/office/drawing/2010/main" val="0"/>
              </a:ext>
            </a:extLst>
          </a:blip>
          <a:srcRect l="58907" t="17633" b="7354"/>
          <a:stretch/>
        </p:blipFill>
        <p:spPr>
          <a:xfrm>
            <a:off x="7267575" y="1931172"/>
            <a:ext cx="4162424" cy="4554830"/>
          </a:xfrm>
          <a:prstGeom prst="rect">
            <a:avLst/>
          </a:prstGeom>
        </p:spPr>
      </p:pic>
    </p:spTree>
    <p:extLst>
      <p:ext uri="{BB962C8B-B14F-4D97-AF65-F5344CB8AC3E}">
        <p14:creationId xmlns:p14="http://schemas.microsoft.com/office/powerpoint/2010/main" val="3019465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810000" y="1485900"/>
            <a:ext cx="411480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1026" name="Picture 2" descr="How we measure wind - Met Office">
            <a:extLst>
              <a:ext uri="{FF2B5EF4-FFF2-40B4-BE49-F238E27FC236}">
                <a16:creationId xmlns:a16="http://schemas.microsoft.com/office/drawing/2014/main" id="{A8D5B725-B6CC-4B33-8894-6CA01DE7FCC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0428" y="2504586"/>
            <a:ext cx="3697656" cy="18488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04800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6"/>
          <p:cNvSpPr txBox="1"/>
          <p:nvPr/>
        </p:nvSpPr>
        <p:spPr>
          <a:xfrm>
            <a:off x="293302" y="3334613"/>
            <a:ext cx="6974273"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This is flexible cylinder or cone mounted on a mast to show the direction and strength of the wind, especially at an airfield.</a:t>
            </a: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r>
              <a:rPr lang="en-US" dirty="0"/>
              <a:t>Windsock </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sp>
        <p:nvSpPr>
          <p:cNvPr id="2" name="Rectangle 1">
            <a:extLst>
              <a:ext uri="{FF2B5EF4-FFF2-40B4-BE49-F238E27FC236}">
                <a16:creationId xmlns:a16="http://schemas.microsoft.com/office/drawing/2014/main" id="{AE88AAE5-5C0D-43B5-97B9-683AFC740D3B}"/>
              </a:ext>
            </a:extLst>
          </p:cNvPr>
          <p:cNvSpPr/>
          <p:nvPr/>
        </p:nvSpPr>
        <p:spPr>
          <a:xfrm>
            <a:off x="339940" y="2859911"/>
            <a:ext cx="3440498"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7" name="Picture 6">
            <a:extLst>
              <a:ext uri="{FF2B5EF4-FFF2-40B4-BE49-F238E27FC236}">
                <a16:creationId xmlns:a16="http://schemas.microsoft.com/office/drawing/2014/main" id="{1AC5B93D-32A0-4B49-8488-EDC4C2B28D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157" t="15468"/>
          <a:stretch/>
        </p:blipFill>
        <p:spPr>
          <a:xfrm>
            <a:off x="7381875" y="-157760"/>
            <a:ext cx="4810125" cy="5973718"/>
          </a:xfrm>
          <a:prstGeom prst="rect">
            <a:avLst/>
          </a:prstGeom>
        </p:spPr>
      </p:pic>
      <p:pic>
        <p:nvPicPr>
          <p:cNvPr id="8" name="Picture 7">
            <a:extLst>
              <a:ext uri="{FF2B5EF4-FFF2-40B4-BE49-F238E27FC236}">
                <a16:creationId xmlns:a16="http://schemas.microsoft.com/office/drawing/2014/main" id="{C2C5B8A8-859B-453D-90A3-924174AE665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05" t="76559"/>
          <a:stretch/>
        </p:blipFill>
        <p:spPr>
          <a:xfrm>
            <a:off x="1634066" y="5155382"/>
            <a:ext cx="9061324" cy="1455643"/>
          </a:xfrm>
          <a:prstGeom prst="rect">
            <a:avLst/>
          </a:prstGeom>
        </p:spPr>
      </p:pic>
    </p:spTree>
    <p:extLst>
      <p:ext uri="{BB962C8B-B14F-4D97-AF65-F5344CB8AC3E}">
        <p14:creationId xmlns:p14="http://schemas.microsoft.com/office/powerpoint/2010/main" val="10992961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generic-background.png" descr="generic-background.png"/>
          <p:cNvPicPr>
            <a:picLocks noChangeAspect="1"/>
          </p:cNvPicPr>
          <p:nvPr/>
        </p:nvPicPr>
        <p:blipFill>
          <a:blip r:embed="rId3"/>
          <a:stretch>
            <a:fillRect/>
          </a:stretch>
        </p:blipFill>
        <p:spPr>
          <a:xfrm>
            <a:off x="-5640" y="11406"/>
            <a:ext cx="12203280" cy="6870700"/>
          </a:xfrm>
          <a:prstGeom prst="rect">
            <a:avLst/>
          </a:prstGeom>
          <a:ln w="12700">
            <a:miter lim="400000"/>
          </a:ln>
        </p:spPr>
      </p:pic>
      <p:sp>
        <p:nvSpPr>
          <p:cNvPr id="2" name="Rectangle 1">
            <a:extLst>
              <a:ext uri="{FF2B5EF4-FFF2-40B4-BE49-F238E27FC236}">
                <a16:creationId xmlns:a16="http://schemas.microsoft.com/office/drawing/2014/main" id="{0C11781B-80D3-463C-9D3E-3BB6BAD142CD}"/>
              </a:ext>
            </a:extLst>
          </p:cNvPr>
          <p:cNvSpPr/>
          <p:nvPr/>
        </p:nvSpPr>
        <p:spPr>
          <a:xfrm>
            <a:off x="-11280" y="-6351"/>
            <a:ext cx="12203280" cy="1080000"/>
          </a:xfrm>
          <a:prstGeom prst="rect">
            <a:avLst/>
          </a:prstGeom>
          <a:solidFill>
            <a:schemeClr val="tx1">
              <a:alpha val="53000"/>
            </a:scheme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4" name="Shape 160">
            <a:extLst>
              <a:ext uri="{FF2B5EF4-FFF2-40B4-BE49-F238E27FC236}">
                <a16:creationId xmlns:a16="http://schemas.microsoft.com/office/drawing/2014/main" id="{6DE0DDCA-C623-49D6-9F80-4F559DF105C0}"/>
              </a:ext>
            </a:extLst>
          </p:cNvPr>
          <p:cNvSpPr txBox="1"/>
          <p:nvPr/>
        </p:nvSpPr>
        <p:spPr>
          <a:xfrm>
            <a:off x="3065851" y="290241"/>
            <a:ext cx="9034160" cy="5299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spAutoFit/>
          </a:bodyPr>
          <a:lstStyle>
            <a:lvl1pPr>
              <a:lnSpc>
                <a:spcPct val="85000"/>
              </a:lnSpc>
              <a:defRPr sz="5300" b="1">
                <a:solidFill>
                  <a:srgbClr val="FFFFFF"/>
                </a:solidFill>
                <a:latin typeface="Arial"/>
                <a:ea typeface="Arial"/>
                <a:cs typeface="Arial"/>
                <a:sym typeface="Arial"/>
              </a:defRPr>
            </a:lvl1pPr>
          </a:lstStyle>
          <a:p>
            <a:r>
              <a:rPr lang="en-GB" sz="3500" dirty="0"/>
              <a:t>What instrument is this?</a:t>
            </a:r>
            <a:endParaRPr sz="3500" dirty="0"/>
          </a:p>
        </p:txBody>
      </p:sp>
      <p:pic>
        <p:nvPicPr>
          <p:cNvPr id="7" name="Picture 6" descr="Logo&#10;&#10;Description automatically generated">
            <a:extLst>
              <a:ext uri="{FF2B5EF4-FFF2-40B4-BE49-F238E27FC236}">
                <a16:creationId xmlns:a16="http://schemas.microsoft.com/office/drawing/2014/main" id="{5D158776-9305-4365-82C8-CC01FB1486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524" y="114486"/>
            <a:ext cx="2642743" cy="830118"/>
          </a:xfrm>
          <a:prstGeom prst="rect">
            <a:avLst/>
          </a:prstGeom>
        </p:spPr>
      </p:pic>
      <p:sp>
        <p:nvSpPr>
          <p:cNvPr id="3" name="Rectangle 2">
            <a:extLst>
              <a:ext uri="{FF2B5EF4-FFF2-40B4-BE49-F238E27FC236}">
                <a16:creationId xmlns:a16="http://schemas.microsoft.com/office/drawing/2014/main" id="{580145D1-0C6D-4761-937A-5E138C8005F7}"/>
              </a:ext>
            </a:extLst>
          </p:cNvPr>
          <p:cNvSpPr/>
          <p:nvPr/>
        </p:nvSpPr>
        <p:spPr>
          <a:xfrm>
            <a:off x="3810000" y="1485900"/>
            <a:ext cx="4114800" cy="4305300"/>
          </a:xfrm>
          <a:prstGeom prst="rect">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sp>
        <p:nvSpPr>
          <p:cNvPr id="11" name="Rectangle 10">
            <a:extLst>
              <a:ext uri="{FF2B5EF4-FFF2-40B4-BE49-F238E27FC236}">
                <a16:creationId xmlns:a16="http://schemas.microsoft.com/office/drawing/2014/main" id="{E7D746C1-0AB2-490E-A3BE-A3312B36288A}"/>
              </a:ext>
            </a:extLst>
          </p:cNvPr>
          <p:cNvSpPr/>
          <p:nvPr/>
        </p:nvSpPr>
        <p:spPr>
          <a:xfrm>
            <a:off x="3924632" y="5229928"/>
            <a:ext cx="3876344" cy="400110"/>
          </a:xfrm>
          <a:prstGeom prst="rect">
            <a:avLst/>
          </a:prstGeom>
        </p:spPr>
        <p:txBody>
          <a:bodyPr wrap="square">
            <a:spAutoFit/>
          </a:bodyPr>
          <a:lstStyle/>
          <a:p>
            <a:pPr algn="ctr"/>
            <a:r>
              <a:rPr lang="en-GB" sz="2000" dirty="0">
                <a:latin typeface="Arial" panose="020B0604020202020204" pitchFamily="34" charset="0"/>
                <a:cs typeface="Arial" panose="020B0604020202020204" pitchFamily="34" charset="0"/>
              </a:rPr>
              <a:t>What do you think it’s used for?</a:t>
            </a:r>
          </a:p>
        </p:txBody>
      </p:sp>
      <p:pic>
        <p:nvPicPr>
          <p:cNvPr id="9" name="Picture 8" descr="Snow depth sensor">
            <a:extLst>
              <a:ext uri="{FF2B5EF4-FFF2-40B4-BE49-F238E27FC236}">
                <a16:creationId xmlns:a16="http://schemas.microsoft.com/office/drawing/2014/main" id="{1E248551-DC87-4927-9F70-E6839D591CAD}"/>
              </a:ext>
            </a:extLst>
          </p:cNvPr>
          <p:cNvPicPr/>
          <p:nvPr/>
        </p:nvPicPr>
        <p:blipFill>
          <a:blip r:embed="rId5">
            <a:extLst>
              <a:ext uri="{28A0092B-C50C-407E-A947-70E740481C1C}">
                <a14:useLocalDpi xmlns:a14="http://schemas.microsoft.com/office/drawing/2010/main" val="0"/>
              </a:ext>
            </a:extLst>
          </a:blip>
          <a:srcRect l="47773"/>
          <a:stretch>
            <a:fillRect/>
          </a:stretch>
        </p:blipFill>
        <p:spPr>
          <a:xfrm>
            <a:off x="4211327" y="1700922"/>
            <a:ext cx="3332473" cy="34076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237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extBox 6"/>
          <p:cNvSpPr txBox="1"/>
          <p:nvPr/>
        </p:nvSpPr>
        <p:spPr>
          <a:xfrm>
            <a:off x="293302" y="3334613"/>
            <a:ext cx="7298123"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342900" indent="-342900">
              <a:spcBef>
                <a:spcPts val="1200"/>
              </a:spcBef>
              <a:buSzPct val="100000"/>
              <a:buFont typeface="Arial"/>
              <a:buChar char="•"/>
              <a:defRPr>
                <a:latin typeface="Arial"/>
                <a:ea typeface="Arial"/>
                <a:cs typeface="Arial"/>
                <a:sym typeface="Arial"/>
              </a:defRPr>
            </a:lvl1pPr>
          </a:lstStyle>
          <a:p>
            <a:pPr marL="0" indent="0">
              <a:buNone/>
            </a:pPr>
            <a:r>
              <a:rPr lang="en-GB" sz="2400" dirty="0">
                <a:latin typeface="Arial" panose="020B0604020202020204" pitchFamily="34" charset="0"/>
                <a:cs typeface="Arial" panose="020B0604020202020204" pitchFamily="34" charset="0"/>
              </a:rPr>
              <a:t>An electrically powered device with built in data processing that measures the distance between the sensor and the ground surface beneath it.</a:t>
            </a:r>
          </a:p>
        </p:txBody>
      </p:sp>
      <p:sp>
        <p:nvSpPr>
          <p:cNvPr id="120" name="Shape 160"/>
          <p:cNvSpPr txBox="1"/>
          <p:nvPr/>
        </p:nvSpPr>
        <p:spPr>
          <a:xfrm>
            <a:off x="299641" y="1061149"/>
            <a:ext cx="8965974" cy="1798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spAutoFit/>
          </a:bodyPr>
          <a:lstStyle>
            <a:lvl1pPr>
              <a:lnSpc>
                <a:spcPct val="85000"/>
              </a:lnSpc>
              <a:defRPr sz="4400" b="1">
                <a:solidFill>
                  <a:srgbClr val="2A2A2A"/>
                </a:solidFill>
                <a:latin typeface="Arial"/>
                <a:ea typeface="Arial"/>
                <a:cs typeface="Arial"/>
                <a:sym typeface="Arial"/>
              </a:defRPr>
            </a:lvl1pPr>
          </a:lstStyle>
          <a:p>
            <a:r>
              <a:rPr lang="en-US" dirty="0"/>
              <a:t>Answer:</a:t>
            </a:r>
          </a:p>
          <a:p>
            <a:endParaRPr lang="en-US" dirty="0"/>
          </a:p>
          <a:p>
            <a:r>
              <a:rPr lang="en-US" dirty="0"/>
              <a:t>Snow depth sensor </a:t>
            </a:r>
            <a:endParaRPr dirty="0"/>
          </a:p>
        </p:txBody>
      </p:sp>
      <p:pic>
        <p:nvPicPr>
          <p:cNvPr id="121" name="Picture 3" descr="Picture 3"/>
          <p:cNvPicPr>
            <a:picLocks noChangeAspect="1"/>
          </p:cNvPicPr>
          <p:nvPr/>
        </p:nvPicPr>
        <p:blipFill>
          <a:blip r:embed="rId3"/>
          <a:stretch>
            <a:fillRect/>
          </a:stretch>
        </p:blipFill>
        <p:spPr>
          <a:xfrm>
            <a:off x="110066" y="110507"/>
            <a:ext cx="2616201" cy="816151"/>
          </a:xfrm>
          <a:prstGeom prst="rect">
            <a:avLst/>
          </a:prstGeom>
          <a:ln w="12700">
            <a:miter lim="400000"/>
          </a:ln>
        </p:spPr>
      </p:pic>
      <p:sp>
        <p:nvSpPr>
          <p:cNvPr id="2" name="Rectangle 1">
            <a:extLst>
              <a:ext uri="{FF2B5EF4-FFF2-40B4-BE49-F238E27FC236}">
                <a16:creationId xmlns:a16="http://schemas.microsoft.com/office/drawing/2014/main" id="{AE88AAE5-5C0D-43B5-97B9-683AFC740D3B}"/>
              </a:ext>
            </a:extLst>
          </p:cNvPr>
          <p:cNvSpPr/>
          <p:nvPr/>
        </p:nvSpPr>
        <p:spPr>
          <a:xfrm>
            <a:off x="339940" y="2859911"/>
            <a:ext cx="5298860" cy="134491"/>
          </a:xfrm>
          <a:prstGeom prst="rect">
            <a:avLst/>
          </a:prstGeom>
          <a:solidFill>
            <a:srgbClr val="C4E90C"/>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j-lt"/>
              <a:ea typeface="+mj-ea"/>
              <a:cs typeface="+mj-cs"/>
              <a:sym typeface="Calibri"/>
            </a:endParaRPr>
          </a:p>
        </p:txBody>
      </p:sp>
      <p:pic>
        <p:nvPicPr>
          <p:cNvPr id="8" name="Picture 7">
            <a:extLst>
              <a:ext uri="{FF2B5EF4-FFF2-40B4-BE49-F238E27FC236}">
                <a16:creationId xmlns:a16="http://schemas.microsoft.com/office/drawing/2014/main" id="{94AC6C4A-06BD-4D7C-9485-773BCEDA31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05" t="22473"/>
          <a:stretch/>
        </p:blipFill>
        <p:spPr>
          <a:xfrm>
            <a:off x="6244166" y="-232928"/>
            <a:ext cx="5947834" cy="3160084"/>
          </a:xfrm>
          <a:prstGeom prst="rect">
            <a:avLst/>
          </a:prstGeom>
        </p:spPr>
      </p:pic>
      <p:pic>
        <p:nvPicPr>
          <p:cNvPr id="9" name="Picture 8">
            <a:extLst>
              <a:ext uri="{FF2B5EF4-FFF2-40B4-BE49-F238E27FC236}">
                <a16:creationId xmlns:a16="http://schemas.microsoft.com/office/drawing/2014/main" id="{54B0F70F-1E26-45AE-8492-50155E717D19}"/>
              </a:ext>
            </a:extLst>
          </p:cNvPr>
          <p:cNvPicPr>
            <a:picLocks noChangeAspect="1"/>
          </p:cNvPicPr>
          <p:nvPr/>
        </p:nvPicPr>
        <p:blipFill rotWithShape="1">
          <a:blip r:embed="rId5">
            <a:extLst>
              <a:ext uri="{28A0092B-C50C-407E-A947-70E740481C1C}">
                <a14:useLocalDpi xmlns:a14="http://schemas.microsoft.com/office/drawing/2010/main" val="0"/>
              </a:ext>
            </a:extLst>
          </a:blip>
          <a:srcRect l="58907" t="17633" b="7354"/>
          <a:stretch/>
        </p:blipFill>
        <p:spPr>
          <a:xfrm>
            <a:off x="7267575" y="1931172"/>
            <a:ext cx="4162424" cy="4554830"/>
          </a:xfrm>
          <a:prstGeom prst="rect">
            <a:avLst/>
          </a:prstGeom>
        </p:spPr>
      </p:pic>
    </p:spTree>
    <p:extLst>
      <p:ext uri="{BB962C8B-B14F-4D97-AF65-F5344CB8AC3E}">
        <p14:creationId xmlns:p14="http://schemas.microsoft.com/office/powerpoint/2010/main" val="11053844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3435EC931A7C348801427BDC9616435" ma:contentTypeVersion="13" ma:contentTypeDescription="Create a new document." ma:contentTypeScope="" ma:versionID="2ca2a012508e9f05c482d1cb7a4f2089">
  <xsd:schema xmlns:xsd="http://www.w3.org/2001/XMLSchema" xmlns:xs="http://www.w3.org/2001/XMLSchema" xmlns:p="http://schemas.microsoft.com/office/2006/metadata/properties" xmlns:ns2="96d6c0d5-6ad7-488b-9dde-cf64422f884d" xmlns:ns3="ea5156db-18fe-4704-8084-7d3df805a3bd" targetNamespace="http://schemas.microsoft.com/office/2006/metadata/properties" ma:root="true" ma:fieldsID="0ddd9ad1cc7e8cfc8ea3b7d50db38046" ns2:_="" ns3:_="">
    <xsd:import namespace="96d6c0d5-6ad7-488b-9dde-cf64422f884d"/>
    <xsd:import namespace="ea5156db-18fe-4704-8084-7d3df805a3b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d6c0d5-6ad7-488b-9dde-cf64422f88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a5156db-18fe-4704-8084-7d3df805a3b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DFFACA-2459-4943-8AA2-C40D30DF20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d6c0d5-6ad7-488b-9dde-cf64422f884d"/>
    <ds:schemaRef ds:uri="ea5156db-18fe-4704-8084-7d3df805a3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AA28B1-9FF5-4F7C-A86A-E98D21C5E5E5}">
  <ds:schemaRefs>
    <ds:schemaRef ds:uri="http://www.w3.org/XML/1998/namespace"/>
    <ds:schemaRef ds:uri="http://schemas.microsoft.com/office/infopath/2007/PartnerControls"/>
    <ds:schemaRef ds:uri="http://purl.org/dc/elements/1.1/"/>
    <ds:schemaRef ds:uri="http://schemas.microsoft.com/office/2006/metadata/properties"/>
    <ds:schemaRef ds:uri="http://purl.org/dc/terms/"/>
    <ds:schemaRef ds:uri="ea5156db-18fe-4704-8084-7d3df805a3bd"/>
    <ds:schemaRef ds:uri="96d6c0d5-6ad7-488b-9dde-cf64422f884d"/>
    <ds:schemaRef ds:uri="http://schemas.microsoft.com/office/2006/documentManagement/typ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6B5EFAB6-96DC-4E71-9FC9-E34FAFC115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159</TotalTime>
  <Words>371</Words>
  <Application>Microsoft Office PowerPoint</Application>
  <PresentationFormat>Widescreen</PresentationFormat>
  <Paragraphs>47</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Griffiths, Rebecca (Education Outreach)</dc:creator>
  <cp:lastModifiedBy>Griffiths, Rebecca (Education Outreach)</cp:lastModifiedBy>
  <cp:revision>15</cp:revision>
  <dcterms:modified xsi:type="dcterms:W3CDTF">2021-09-13T09:26:00Z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0x01010023435EC931A7C348801427BDC9616435</vt:lpwstr>
  </property>
</Properties>
</file>