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5"/>
    <p:sldMasterId id="2147483648" r:id="rId6"/>
  </p:sldMasterIdLst>
  <p:notesMasterIdLst>
    <p:notesMasterId r:id="rId13"/>
  </p:notesMasterIdLst>
  <p:sldIdLst>
    <p:sldId id="256" r:id="rId7"/>
    <p:sldId id="322" r:id="rId8"/>
    <p:sldId id="323" r:id="rId9"/>
    <p:sldId id="312" r:id="rId10"/>
    <p:sldId id="313" r:id="rId11"/>
    <p:sldId id="259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90C"/>
    <a:srgbClr val="BADD0C"/>
    <a:srgbClr val="147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1" Type="http://schemas.openxmlformats.org/officeDocument/2006/relationships/slide" Target="slides/slide5.xml"/><Relationship Id="rId6" Type="http://schemas.openxmlformats.org/officeDocument/2006/relationships/slideMaster" Target="slideMasters/slideMaster2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469525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709491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3260868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089455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schools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3" y="6356358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45471" y="6356357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57829" y="6400419"/>
            <a:ext cx="275073" cy="27699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8582" y="1538082"/>
            <a:ext cx="10839747" cy="44587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271" y="7"/>
            <a:ext cx="12193271" cy="10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40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2E86A-2546-4177-86E8-BEBBD8740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D55A3-78E1-42CE-8555-99DCF1766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81F8A-4A21-4C3B-B744-E00F24FBA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055D6-5C9A-4848-BE60-AFF0CC49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6805F-1178-4132-A549-43AE0645D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077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C877B-DCE4-4811-92BE-11A43007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2F599-D6CD-43EA-95C7-91F00A839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39C4E-237B-44A7-BD7D-4A51E7E15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49106-A89A-4C10-87D0-08C1AAF3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7247-4C86-4B49-9CC0-677041C7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751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A3C1E-3C61-4D51-8904-96F377FB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B1F82-FC4B-46CC-BF01-C94BFD31A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AFBEE-4AC8-4924-AF97-68BB8B30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E8D32-898B-40AB-B35E-F22F53672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B1B9D-9A70-4146-B9B1-04CA5361C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547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B8677-76B9-4B5F-9CAB-566E950E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DF71F-E430-4C34-8C8D-12D1CB6329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FD20A-F6E0-4F9E-8D98-C244467D3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FBE7E-49AE-4C7A-B7DC-00408F5CF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019C4-9681-4F44-BFCF-8ECB8DE1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BB34A-0A60-4FC0-8DAA-64899B1E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968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E8689-A126-436E-8E15-B49C6E91B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286BF-0DA9-431C-AA70-A3B2F2855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DA67F-27D1-4BE4-B806-DF777CBA5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301FE-9E67-44A2-9B18-E3E38F2951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EFD74C-A80F-457F-A0E6-25C3C39DC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6A719-E24B-4B03-9C7E-F3047C13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84073-CBB2-4D5F-808C-AAD616C0E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7B529F-E3AE-4931-A4E6-BB03417FC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683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7CD1C-2F25-4256-8BBD-986B0379D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D9D3F8-9306-4185-96DF-DE9C62709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E1EF1-643A-4C82-9CAC-DD286960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3978A-AB76-4684-9501-280C8AA05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02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B12D5-4064-498E-A559-664DCD839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C275E-1E7E-4424-9AD8-7F8FC19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5DBDAE-A239-4FBA-880E-206C04E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514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059A4-03D4-43FB-B3DD-AB63777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1A659-F5E0-42E4-8E1B-73BEFAA3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065467-323F-43C1-ACFC-B6622F218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919F5-87CF-4CC4-936A-D16E65C99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7F90B-161A-4D74-8057-D28949FE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58079-F6D3-48D7-9D15-D79399D4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744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E71D5-7E45-4A3A-9073-E65E0707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D8035-04E3-447E-9CBC-71D74111B9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4F964-7298-4FBD-B8D4-D55286E6D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5FD04-0118-44C2-8627-C023CF54F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5CE96-75F3-4D49-95C3-0F747E9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F5B7B-534D-4370-8854-104E1873A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152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804C6-3EA9-4237-9759-C1BD60860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7FD67-B1C0-4A25-80C9-30F131319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FE17B-F63F-4582-982E-8477B4F2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CE378-86EF-4868-B3E5-6CAC2BCFB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D84A9-7C3C-4EC5-B03D-53DD0CBB8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932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2D452E-2D65-4D40-ACC9-79EBD4365C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6C9C7-262C-4B23-8786-0DAF786F0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4BC6B-259F-4D77-8699-5C0C90EF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D1A3F-B9F7-4BAC-8D80-EDABB90E0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17BD1-75DD-428A-8816-F2F49F013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607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MO_MASTER_black_mono_for_light_backg_RBG.png" descr="MO_MASTER_black_mono_for_light_backg_R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0" y="114124"/>
            <a:ext cx="2648277" cy="830479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66897" y="2699679"/>
            <a:ext cx="7674057" cy="360643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1pPr>
            <a:lvl2pPr marL="933450" indent="-47625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2pPr>
            <a:lvl3pPr marL="1485900" indent="-5715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3pPr>
            <a:lvl4pPr marL="20066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4pPr>
            <a:lvl5pPr marL="24638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26"/>
          <p:cNvSpPr>
            <a:spLocks noGrp="1"/>
          </p:cNvSpPr>
          <p:nvPr>
            <p:ph type="body" sz="quarter" idx="21"/>
          </p:nvPr>
        </p:nvSpPr>
        <p:spPr>
          <a:xfrm>
            <a:off x="328697" y="1463587"/>
            <a:ext cx="9105363" cy="1039545"/>
          </a:xfrm>
          <a:prstGeom prst="rect">
            <a:avLst/>
          </a:prstGeom>
        </p:spPr>
        <p:txBody>
          <a:bodyPr lIns="71436" tIns="71436" rIns="71436" bIns="71436"/>
          <a:lstStyle/>
          <a:p>
            <a:pPr marL="0" indent="0" defTabSz="457200">
              <a:lnSpc>
                <a:spcPct val="85000"/>
              </a:lnSpc>
              <a:spcBef>
                <a:spcPts val="0"/>
              </a:spcBef>
              <a:buSzTx/>
              <a:buFontTx/>
              <a:buNone/>
              <a:defRPr sz="53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5" name="Shape 27"/>
          <p:cNvSpPr/>
          <p:nvPr/>
        </p:nvSpPr>
        <p:spPr>
          <a:xfrm>
            <a:off x="-8549" y="6423923"/>
            <a:ext cx="12209099" cy="465564"/>
          </a:xfrm>
          <a:prstGeom prst="rect">
            <a:avLst/>
          </a:prstGeom>
          <a:solidFill>
            <a:srgbClr val="C4E90C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Shape 28"/>
          <p:cNvSpPr txBox="1"/>
          <p:nvPr/>
        </p:nvSpPr>
        <p:spPr>
          <a:xfrm>
            <a:off x="367019" y="6593189"/>
            <a:ext cx="2464957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hlinkClick r:id="rId3"/>
              </a:rPr>
              <a:t>www.metoffice.gov.uk</a:t>
            </a:r>
            <a:r>
              <a:rPr lang="en-US">
                <a:hlinkClick r:id="rId3"/>
              </a:rPr>
              <a:t>/schools</a:t>
            </a:r>
            <a:endParaRPr lang="en-US"/>
          </a:p>
        </p:txBody>
      </p:sp>
      <p:sp>
        <p:nvSpPr>
          <p:cNvPr id="97" name="Shape 29"/>
          <p:cNvSpPr txBox="1"/>
          <p:nvPr/>
        </p:nvSpPr>
        <p:spPr>
          <a:xfrm>
            <a:off x="9942044" y="6593189"/>
            <a:ext cx="2352966" cy="135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© Crown Copyright 2021, Met Office</a:t>
            </a:r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36506" y="6505277"/>
            <a:ext cx="310059" cy="299740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ctr" defTabSz="2921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C3DA7-D3D1-4FA1-84CB-BCA0F1675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64916D-5823-4EAD-9A57-188C8CA5E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AA3B-ED50-4E7D-9E4B-0E7D3D77F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72A21-DA7A-44C1-AF33-098051FCB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5291D-774A-435B-BAE2-6DE40C745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08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sv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title-page-background.png" descr="title-page-background.png"/>
          <p:cNvPicPr>
            <a:picLocks noChangeAspect="1"/>
          </p:cNvPicPr>
          <p:nvPr/>
        </p:nvPicPr>
        <p:blipFill>
          <a:blip r:embed="rId3"/>
          <a:srcRect t="1496" b="4442"/>
          <a:stretch>
            <a:fillRect/>
          </a:stretch>
        </p:blipFill>
        <p:spPr>
          <a:xfrm>
            <a:off x="-26874" y="-16274"/>
            <a:ext cx="12248725" cy="6486728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60"/>
          <p:cNvSpPr txBox="1"/>
          <p:nvPr/>
        </p:nvSpPr>
        <p:spPr>
          <a:xfrm>
            <a:off x="335902" y="1466621"/>
            <a:ext cx="10731945" cy="76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/>
              <a:t>Climate: Matching Challenge</a:t>
            </a:r>
          </a:p>
        </p:txBody>
      </p:sp>
      <p:sp>
        <p:nvSpPr>
          <p:cNvPr id="110" name="Shape 160"/>
          <p:cNvSpPr txBox="1"/>
          <p:nvPr/>
        </p:nvSpPr>
        <p:spPr>
          <a:xfrm>
            <a:off x="333050" y="2639200"/>
            <a:ext cx="11462399" cy="50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3300" b="1">
                <a:solidFill>
                  <a:srgbClr val="BADD0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>
                <a:solidFill>
                  <a:srgbClr val="C4E90C"/>
                </a:solidFill>
              </a:rPr>
              <a:t>Session 7</a:t>
            </a:r>
            <a:endParaRPr>
              <a:solidFill>
                <a:srgbClr val="C4E90C"/>
              </a:solidFill>
            </a:endParaRP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D830E9A1-8B0E-4D95-A37D-98797D80D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24149CE-35D7-4569-9176-6ECD8E3D8289}"/>
              </a:ext>
            </a:extLst>
          </p:cNvPr>
          <p:cNvSpPr/>
          <p:nvPr/>
        </p:nvSpPr>
        <p:spPr>
          <a:xfrm>
            <a:off x="1216278" y="1440866"/>
            <a:ext cx="9720843" cy="507402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Shape 160">
            <a:extLst>
              <a:ext uri="{FF2B5EF4-FFF2-40B4-BE49-F238E27FC236}">
                <a16:creationId xmlns:a16="http://schemas.microsoft.com/office/drawing/2014/main" id="{662F73B9-3DBB-493F-A979-C2D6CC80E97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Answer Grids 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9B696E-1500-4E72-A573-C54EC33BBE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2877" y="1516888"/>
            <a:ext cx="1550679" cy="1438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EBA34C-84C8-414E-96EB-FD393BFE30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2877" y="3253599"/>
            <a:ext cx="1552638" cy="1438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391DEB-D33F-423F-9D4D-538F5DDC62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0921" y="1516886"/>
            <a:ext cx="1552638" cy="1438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FFD3FC-2BB1-4438-BD3C-7EAC7275CA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0922" y="3253598"/>
            <a:ext cx="1552637" cy="1438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97DA7E4-492B-4223-8E43-AC02FDC5B1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0917" y="4990309"/>
            <a:ext cx="1552638" cy="143823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213CE8-9E41-4F12-A486-771D813AAF34}"/>
              </a:ext>
            </a:extLst>
          </p:cNvPr>
          <p:cNvSpPr txBox="1"/>
          <p:nvPr/>
        </p:nvSpPr>
        <p:spPr>
          <a:xfrm>
            <a:off x="3065851" y="1522049"/>
            <a:ext cx="2806601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Antarctica – climate is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cold, dry and windy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C1A961-344D-4E8E-99C7-6DD6591D8893}"/>
              </a:ext>
            </a:extLst>
          </p:cNvPr>
          <p:cNvSpPr txBox="1"/>
          <p:nvPr/>
        </p:nvSpPr>
        <p:spPr>
          <a:xfrm>
            <a:off x="3040085" y="3284454"/>
            <a:ext cx="3136265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Sahara Desert – climate is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hot and dry, although it may get cold at night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39793C-51F8-499B-979B-93BB3DF31FBA}"/>
              </a:ext>
            </a:extLst>
          </p:cNvPr>
          <p:cNvSpPr txBox="1"/>
          <p:nvPr/>
        </p:nvSpPr>
        <p:spPr>
          <a:xfrm>
            <a:off x="3065851" y="5213964"/>
            <a:ext cx="4241086" cy="106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UK– climate is temperate and therefore very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mild, </a:t>
            </a:r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with hotter summers and colder winters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91BEBA-9807-4E0C-922A-C4BE5052DBF0}"/>
              </a:ext>
            </a:extLst>
          </p:cNvPr>
          <p:cNvSpPr txBox="1"/>
          <p:nvPr/>
        </p:nvSpPr>
        <p:spPr>
          <a:xfrm>
            <a:off x="7951551" y="1516887"/>
            <a:ext cx="3139373" cy="106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Amazon rainforest – climate is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hot and humid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D800DD-FCD4-46EB-879F-9539AF28C5F9}"/>
              </a:ext>
            </a:extLst>
          </p:cNvPr>
          <p:cNvSpPr txBox="1"/>
          <p:nvPr/>
        </p:nvSpPr>
        <p:spPr>
          <a:xfrm>
            <a:off x="7852364" y="3284454"/>
            <a:ext cx="2929411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Mediterranean – climate is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hot and dry </a:t>
            </a:r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in summer and </a:t>
            </a:r>
            <a:r>
              <a:rPr lang="en-GB" sz="2105" b="1">
                <a:latin typeface="Arial" panose="020B0604020202020204" pitchFamily="34" charset="0"/>
                <a:cs typeface="Arial" panose="020B0604020202020204" pitchFamily="34" charset="0"/>
              </a:rPr>
              <a:t>cooler and wetter </a:t>
            </a:r>
            <a:r>
              <a:rPr lang="en-GB" sz="2105">
                <a:latin typeface="Arial" panose="020B0604020202020204" pitchFamily="34" charset="0"/>
                <a:cs typeface="Arial" panose="020B0604020202020204" pitchFamily="34" charset="0"/>
              </a:rPr>
              <a:t>in winter</a:t>
            </a:r>
            <a:endParaRPr lang="en-GB" sz="2105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04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Instructions</a:t>
            </a:r>
            <a:endParaRPr sz="35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700A4F-4B6E-4396-BDF1-C137816904A7}"/>
              </a:ext>
            </a:extLst>
          </p:cNvPr>
          <p:cNvSpPr/>
          <p:nvPr/>
        </p:nvSpPr>
        <p:spPr>
          <a:xfrm>
            <a:off x="1171275" y="1249700"/>
            <a:ext cx="9846350" cy="507402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0EBDED-7CFE-4599-96A6-FECAF05A69F8}"/>
              </a:ext>
            </a:extLst>
          </p:cNvPr>
          <p:cNvSpPr txBox="1"/>
          <p:nvPr/>
        </p:nvSpPr>
        <p:spPr>
          <a:xfrm>
            <a:off x="1418895" y="1522409"/>
            <a:ext cx="7375481" cy="4801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may use the colour code to colour each grid box according to the average climate conditions indicated in the top left of the box.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Together, these boxes represent the climate conditions at one location from around the world.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Match the grids 1-5, to the 5 locations. Each grid is matched to one location.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latin typeface="Arial" panose="020B0604020202020204" pitchFamily="34" charset="0"/>
                <a:ea typeface="Calibri" panose="020F0502020204030204" pitchFamily="34" charset="0"/>
              </a:rPr>
              <a:t>You could t</a:t>
            </a: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ake some time to think about the differences between these climates at different locations.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Answers are available in the supporting PowerPoint. </a:t>
            </a:r>
            <a:b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EF423A-D9D2-4989-B0D1-32067EBEE8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6425" b="65127"/>
          <a:stretch/>
        </p:blipFill>
        <p:spPr>
          <a:xfrm>
            <a:off x="9186584" y="1372335"/>
            <a:ext cx="1035723" cy="9956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655454-3581-4B0F-BE8F-823F96F169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6402" b="65048"/>
          <a:stretch/>
        </p:blipFill>
        <p:spPr>
          <a:xfrm>
            <a:off x="9186584" y="2640810"/>
            <a:ext cx="1027391" cy="991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474FE-9742-4D1B-AB99-0CCDA29F04A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808" t="50000" r="33318" b="985"/>
          <a:stretch/>
        </p:blipFill>
        <p:spPr>
          <a:xfrm>
            <a:off x="9181797" y="3914451"/>
            <a:ext cx="1047468" cy="9509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8D4DAB-F34A-4231-9806-D5D4B7658A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86560" y="5132847"/>
            <a:ext cx="1027415" cy="950906"/>
          </a:xfrm>
          <a:prstGeom prst="rect">
            <a:avLst/>
          </a:prstGeom>
        </p:spPr>
      </p:pic>
      <p:pic>
        <p:nvPicPr>
          <p:cNvPr id="17" name="Graphic 16" descr="Question Mark with solid fill">
            <a:extLst>
              <a:ext uri="{FF2B5EF4-FFF2-40B4-BE49-F238E27FC236}">
                <a16:creationId xmlns:a16="http://schemas.microsoft.com/office/drawing/2014/main" id="{E2BC932A-2BCF-40DA-BF71-29A04EF6B1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59042" y="5289435"/>
            <a:ext cx="675959" cy="675959"/>
          </a:xfrm>
          <a:prstGeom prst="rect">
            <a:avLst/>
          </a:prstGeom>
        </p:spPr>
      </p:pic>
      <p:pic>
        <p:nvPicPr>
          <p:cNvPr id="19" name="Graphic 18" descr="Arrow Right with solid fill">
            <a:extLst>
              <a:ext uri="{FF2B5EF4-FFF2-40B4-BE49-F238E27FC236}">
                <a16:creationId xmlns:a16="http://schemas.microsoft.com/office/drawing/2014/main" id="{DC225C52-9A87-4F0C-8250-836C9DF2DB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83146" y="2176768"/>
            <a:ext cx="442597" cy="442597"/>
          </a:xfrm>
          <a:prstGeom prst="rect">
            <a:avLst/>
          </a:prstGeom>
        </p:spPr>
      </p:pic>
      <p:pic>
        <p:nvPicPr>
          <p:cNvPr id="21" name="Graphic 20" descr="Arrow Right with solid fill">
            <a:extLst>
              <a:ext uri="{FF2B5EF4-FFF2-40B4-BE49-F238E27FC236}">
                <a16:creationId xmlns:a16="http://schemas.microsoft.com/office/drawing/2014/main" id="{14AE1525-F06A-4F5F-A17A-8218A1939D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67188" y="3422768"/>
            <a:ext cx="442597" cy="442597"/>
          </a:xfrm>
          <a:prstGeom prst="rect">
            <a:avLst/>
          </a:prstGeom>
        </p:spPr>
      </p:pic>
      <p:pic>
        <p:nvPicPr>
          <p:cNvPr id="22" name="Graphic 21" descr="Arrow Right with solid fill">
            <a:extLst>
              <a:ext uri="{FF2B5EF4-FFF2-40B4-BE49-F238E27FC236}">
                <a16:creationId xmlns:a16="http://schemas.microsoft.com/office/drawing/2014/main" id="{2F637B1B-7240-4D7F-8D99-1D79007B095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75722" y="4670787"/>
            <a:ext cx="442597" cy="44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3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Step 1: Colour in your table</a:t>
            </a:r>
            <a:endParaRPr sz="35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B86DCB-83A6-407E-885E-A8361B2292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4738" y="1531780"/>
            <a:ext cx="6989151" cy="438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2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4BC418-D9D1-4C43-AB85-174CFB4D2BC8}"/>
              </a:ext>
            </a:extLst>
          </p:cNvPr>
          <p:cNvSpPr/>
          <p:nvPr/>
        </p:nvSpPr>
        <p:spPr>
          <a:xfrm>
            <a:off x="1171275" y="1249700"/>
            <a:ext cx="9846350" cy="507402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9" name="Shape 160">
            <a:extLst>
              <a:ext uri="{FF2B5EF4-FFF2-40B4-BE49-F238E27FC236}">
                <a16:creationId xmlns:a16="http://schemas.microsoft.com/office/drawing/2014/main" id="{86FBED15-CF2E-4DDC-A390-71D5EFE7BE3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Step 2: Guess your location</a:t>
            </a:r>
            <a:endParaRPr sz="35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F3B0C-38D9-43ED-8E0B-6FBCF17C09A5}"/>
              </a:ext>
            </a:extLst>
          </p:cNvPr>
          <p:cNvSpPr txBox="1"/>
          <p:nvPr/>
        </p:nvSpPr>
        <p:spPr>
          <a:xfrm>
            <a:off x="1288403" y="4793191"/>
            <a:ext cx="9949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Antarctica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– climate is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cold, dry and windy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EE0E08-8774-4A01-B812-205818128725}"/>
              </a:ext>
            </a:extLst>
          </p:cNvPr>
          <p:cNvSpPr txBox="1"/>
          <p:nvPr/>
        </p:nvSpPr>
        <p:spPr>
          <a:xfrm>
            <a:off x="1288403" y="2481496"/>
            <a:ext cx="10061757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Sahara Desert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arid and therefore 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dry, although it may get cold at night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A038A5-37A1-4B59-A3F5-C03340D10E77}"/>
              </a:ext>
            </a:extLst>
          </p:cNvPr>
          <p:cNvSpPr txBox="1"/>
          <p:nvPr/>
        </p:nvSpPr>
        <p:spPr>
          <a:xfrm>
            <a:off x="1288403" y="1330382"/>
            <a:ext cx="9361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temperate and therefore very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mild,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with hotter summers and colder winters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435EA6-9F44-48C9-9495-F32D75085FCC}"/>
              </a:ext>
            </a:extLst>
          </p:cNvPr>
          <p:cNvSpPr txBox="1"/>
          <p:nvPr/>
        </p:nvSpPr>
        <p:spPr>
          <a:xfrm>
            <a:off x="1288403" y="5422005"/>
            <a:ext cx="9795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Amazon rainforest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y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humid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A58A70-3B90-46E3-B8D7-50DAFE888B87}"/>
              </a:ext>
            </a:extLst>
          </p:cNvPr>
          <p:cNvSpPr txBox="1"/>
          <p:nvPr/>
        </p:nvSpPr>
        <p:spPr>
          <a:xfrm>
            <a:off x="1288403" y="3697766"/>
            <a:ext cx="9949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Mediterranean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– climate is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dry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in summer and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cooler and wetter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in winter</a:t>
            </a:r>
            <a:endParaRPr lang="en-GB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1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questions-background.png" descr="questions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-6350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60"/>
          <p:cNvSpPr txBox="1"/>
          <p:nvPr/>
        </p:nvSpPr>
        <p:spPr>
          <a:xfrm>
            <a:off x="253989" y="1061149"/>
            <a:ext cx="8965974" cy="688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>
            <a:spAutoFit/>
          </a:bodyPr>
          <a:lstStyle>
            <a:lvl1pPr>
              <a:lnSpc>
                <a:spcPct val="85000"/>
              </a:lnSpc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Any questions?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392E029-8A79-48FD-9733-608337BD16CA}"/>
              </a:ext>
            </a:extLst>
          </p:cNvPr>
          <p:cNvSpPr txBox="1"/>
          <p:nvPr/>
        </p:nvSpPr>
        <p:spPr>
          <a:xfrm>
            <a:off x="7306662" y="5663195"/>
            <a:ext cx="656398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marL="342900" indent="-342900">
              <a:spcBef>
                <a:spcPts val="1200"/>
              </a:spcBef>
              <a:buSzPct val="1000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Follow</a:t>
            </a:r>
            <a:r>
              <a:rPr lang="en-US">
                <a:solidFill>
                  <a:srgbClr val="BADD0C"/>
                </a:solidFill>
              </a:rPr>
              <a:t> </a:t>
            </a:r>
            <a:r>
              <a:rPr lang="en-US" b="1">
                <a:solidFill>
                  <a:srgbClr val="C4E90C"/>
                </a:solidFill>
              </a:rPr>
              <a:t>@MetOfficeLearn </a:t>
            </a:r>
            <a:r>
              <a:rPr lang="en-US">
                <a:solidFill>
                  <a:schemeClr val="bg1"/>
                </a:solidFill>
              </a:rPr>
              <a:t>on Twitter </a:t>
            </a:r>
            <a:br>
              <a:rPr lang="en-US"/>
            </a:br>
            <a:r>
              <a:rPr lang="en-US">
                <a:solidFill>
                  <a:schemeClr val="bg1"/>
                </a:solidFill>
              </a:rPr>
              <a:t>or email </a:t>
            </a:r>
            <a:r>
              <a:rPr lang="en-US" b="1">
                <a:solidFill>
                  <a:srgbClr val="C4E90C"/>
                </a:solidFill>
              </a:rPr>
              <a:t>science.camp@metoffice.gov.uk</a:t>
            </a:r>
            <a:endParaRPr b="1">
              <a:solidFill>
                <a:srgbClr val="C4E90C"/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A4F0573-2824-4B56-BA28-016B9FD4B9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35EC931A7C348801427BDC9616435" ma:contentTypeVersion="13" ma:contentTypeDescription="Create a new document." ma:contentTypeScope="" ma:versionID="2ca2a012508e9f05c482d1cb7a4f2089">
  <xsd:schema xmlns:xsd="http://www.w3.org/2001/XMLSchema" xmlns:xs="http://www.w3.org/2001/XMLSchema" xmlns:p="http://schemas.microsoft.com/office/2006/metadata/properties" xmlns:ns2="96d6c0d5-6ad7-488b-9dde-cf64422f884d" xmlns:ns3="ea5156db-18fe-4704-8084-7d3df805a3bd" targetNamespace="http://schemas.microsoft.com/office/2006/metadata/properties" ma:root="true" ma:fieldsID="0ddd9ad1cc7e8cfc8ea3b7d50db38046" ns2:_="" ns3:_="">
    <xsd:import namespace="96d6c0d5-6ad7-488b-9dde-cf64422f884d"/>
    <xsd:import namespace="ea5156db-18fe-4704-8084-7d3df805a3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6c0d5-6ad7-488b-9dde-cf64422f88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6db-18fe-4704-8084-7d3df805a3b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5156db-18fe-4704-8084-7d3df805a3bd">
      <UserInfo>
        <DisplayName/>
        <AccountId xsi:nil="true"/>
        <AccountType/>
      </UserInfo>
    </SharedWithUsers>
    <MediaLengthInSeconds xmlns="96d6c0d5-6ad7-488b-9dde-cf64422f884d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4B2029-1401-4237-9941-672A76887D0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02D6469-6580-4053-91AE-CCE60BA95875}"/>
</file>

<file path=customXml/itemProps3.xml><?xml version="1.0" encoding="utf-8"?>
<ds:datastoreItem xmlns:ds="http://schemas.openxmlformats.org/officeDocument/2006/customXml" ds:itemID="{3569D527-0138-4C00-9B78-533862F89D29}">
  <ds:schemaRefs>
    <ds:schemaRef ds:uri="95a6d21c-7db0-4b7e-981f-b4f22b02b9d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D7C7F2D0-DEE3-4606-A428-764650115C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6</Slides>
  <Notes>6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2021-07-22T14:34:59Z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0x01010023435EC931A7C348801427BDC9616435</vt:lpwstr>
  </property>
  <property fmtid="{D5CDD505-2E9C-101B-9397-08002B2CF9AE}" pid="3" name="Order">
    <vt:r8>657200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NA">
    <vt:lpwstr>Not of potential interest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