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omments/modernComment_106_B12B6A1D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6"/>
  </p:notesMasterIdLst>
  <p:sldIdLst>
    <p:sldId id="286" r:id="rId5"/>
    <p:sldId id="288" r:id="rId6"/>
    <p:sldId id="283" r:id="rId7"/>
    <p:sldId id="262" r:id="rId8"/>
    <p:sldId id="256" r:id="rId9"/>
    <p:sldId id="257" r:id="rId10"/>
    <p:sldId id="258" r:id="rId11"/>
    <p:sldId id="259" r:id="rId12"/>
    <p:sldId id="260" r:id="rId13"/>
    <p:sldId id="284" r:id="rId14"/>
    <p:sldId id="287" r:id="rId15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512688A-337B-7EC1-8143-967157C629C4}" name="Freya Garry" initials="FG" userId="S::freya.garry@metoffice.gov.uk::5f968e87-94eb-463f-94c7-9aa88b943bdc" providerId="AD"/>
  <p188:author id="{82EEF293-7DE5-DB32-255B-39B5CDB856A5}" name="George Burningham" initials="GB" userId="4e973a3dbf20a69e" providerId="Windows Live"/>
  <p188:author id="{DA9405A5-6C00-0A16-026D-47C7AD206281}" name="Lesley Challenger" initials="LC" userId="S::lesley.challenger@metoffice.gov.uk::67b8c638-a0fc-4dce-8f06-c244b4dd48a2" providerId="AD"/>
  <p188:author id="{6F1B56B5-01C1-A956-1D9E-D67A0741CAD4}" name="Rebecca Griffiths" initials="RG" userId="S::rebecca.a.griffiths@metoffice.gov.uk::43b75ad5-c589-4f8f-9855-a0f9b56adc1d" providerId="AD"/>
  <p188:author id="{E9CCE4D5-A15C-5822-3361-C7B9DCF3A016}" name="Mark Machin" initials="MM" userId="S::mark.machin@metoffice.gov.uk::92c63d0b-4989-47f0-8835-dd0e3f16631a" providerId="AD"/>
  <p188:author id="{C6060FE0-4F32-3998-3E71-1EC14FB172D2}" name="Rachel Perks" initials="RP" userId="S::rachel.perks@metoffice.gov.uk::aed10ed1-bab1-4d37-bb18-11f706a0a07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01"/>
    <a:srgbClr val="7AAF07"/>
    <a:srgbClr val="A108BD"/>
    <a:srgbClr val="7ED8ED"/>
    <a:srgbClr val="C4C4C4"/>
    <a:srgbClr val="E80421"/>
    <a:srgbClr val="578148"/>
    <a:srgbClr val="66FF3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19"/>
    <p:restoredTop sz="94626"/>
  </p:normalViewPr>
  <p:slideViewPr>
    <p:cSldViewPr snapToGrid="0">
      <p:cViewPr varScale="1">
        <p:scale>
          <a:sx n="100" d="100"/>
          <a:sy n="100" d="100"/>
        </p:scale>
        <p:origin x="12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omments/modernComment_106_B12B6A1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9DA1ED5-3C39-44B4-B76D-9D4A259A0AF0}" authorId="{C6060FE0-4F32-3998-3E71-1EC14FB172D2}" status="resolved" created="2024-03-26T11:58:57.856" complete="100000">
    <pc:sldMkLst xmlns:pc="http://schemas.microsoft.com/office/powerpoint/2013/main/command">
      <pc:docMk/>
      <pc:sldMk cId="2972412445" sldId="262"/>
    </pc:sldMkLst>
    <p188:txBody>
      <a:bodyPr/>
      <a:lstStyle/>
      <a:p>
        <a:r>
          <a:rPr lang="en-US"/>
          <a:t>https://www.bbc.co.uk/bitesize/topics/zx38q6f/articles/zqqvf82#zt6jdp3
I'm not an expert but thought that the climate was 'polar' and the condition was  'Cd - cold and dry'?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595E8-8A16-4312-8B80-623CDB896D33}" type="datetimeFigureOut">
              <a:rPr lang="en-GB" smtClean="0"/>
              <a:t>15/01/2025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273B3A-CCD8-4933-B889-0193325866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236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metoffice.gov.uk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89069-DF07-4003-A640-558BC3D3F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69" y="-4437"/>
            <a:ext cx="10695782" cy="7556500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4CE4C6DB-7B5D-49BF-AAD1-4CA28EDD33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11092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859082E-A32C-40BC-B256-CD3AD5482C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5" y="0"/>
            <a:ext cx="10692928" cy="755967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Date Placeholder 4">
            <a:extLst>
              <a:ext uri="{FF2B5EF4-FFF2-40B4-BE49-F238E27FC236}">
                <a16:creationId xmlns:a16="http://schemas.microsoft.com/office/drawing/2014/main" id="{D36D1241-C7BB-4742-823B-A887C480BB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6" name="Footer Placeholder 5">
            <a:extLst>
              <a:ext uri="{FF2B5EF4-FFF2-40B4-BE49-F238E27FC236}">
                <a16:creationId xmlns:a16="http://schemas.microsoft.com/office/drawing/2014/main" id="{5E16F915-BC77-469A-B10C-52485834F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7" name="Slide Number Placeholder 6">
            <a:extLst>
              <a:ext uri="{FF2B5EF4-FFF2-40B4-BE49-F238E27FC236}">
                <a16:creationId xmlns:a16="http://schemas.microsoft.com/office/drawing/2014/main" id="{C1DCD419-54A8-443F-AF89-EEFC7A983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195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3F7F9E2-7EEE-4AA5-BA34-67368C8A23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0BF00FC5-6B56-40C2-880A-0E9F0C6EAB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F60F95BE-496E-4D51-A1AF-B7642526E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47DC1E0B-6CB2-4D09-9847-201297A08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1F8D09A6-A4AB-4DC4-B41B-C9578DAE29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860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A7F5012-3BD5-4047-82A6-C2E3ED05B2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47"/>
            <a:ext cx="10692038" cy="7565522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CAB935B8-E7E1-4960-8932-FFAC3103CD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BE47F705-887C-45B9-AE29-8DC2FBE72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ED9E87D-DA85-4F3C-87B3-C2A7E47C3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87AC751B-795D-4C67-B8EA-8585EFFC5D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2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gre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1B7C26D-A44C-4510-8B3E-D4B4A79B61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96F9C643-1748-49A8-8827-AA7BF6D09E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5B66FE4E-F131-4C66-B59D-B06AF9C99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71390DA-382B-4E22-A089-22597AD98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84C81489-0439-4377-9575-E7628E0F91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118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grey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F931FA-CD9F-4E2D-98EB-56EB213854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18D94F52-76DE-447D-ADCB-70DDD2166A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DBEA358D-7C59-47FA-BDAB-054F041BA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42A8682A-0846-486F-90FF-E394D2A06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953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MO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461574-173B-4FAA-B054-67429DF969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34B4E4D4-ABC2-469C-9A18-EE0F1CC1F2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30F9366-3289-46E7-A3CF-4E22E2870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70EED530-C21B-4BCF-9BF5-D8D52FD4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11870C5-DCD3-4F82-AE07-77DF73560D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691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MO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4A6D96-2FA0-481F-A90E-27D1EB177F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D09ED1DD-85FE-46D1-B71A-A70783F955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2CE672A-89CB-431B-B6A6-B7AFB21EE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7B1DA5D4-2311-48D9-8A5A-AD697DAA8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890E41C-A8DD-42A2-87E6-26EAA31B20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834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560C02-A55C-48BF-BBA5-1A00F5118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CF006A96-B8C3-4DB5-8D65-668A285350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D8366A1-2E35-40A1-8071-3578B269F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A8D54388-9068-4450-9007-3D65D9B7D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113B45A-FF43-4F6A-96E3-2798D29B37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026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ran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56FE9E-F62B-4207-86F9-80F7EE45BF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4F924A03-9E1C-4ADB-A006-88F468B5A9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8211692D-CDF4-45A6-BD78-1ED6D67B7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D58D2854-502D-43DF-87FC-B2A3EF47A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20FDAAC8-5478-4F6E-9B8D-11CB64C8D5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468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2466976"/>
            <a:ext cx="10691813" cy="50927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646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4657" y="1028445"/>
            <a:ext cx="10102500" cy="132277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Questions?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84619" y="2967926"/>
            <a:ext cx="10012538" cy="4542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BE" sz="2352"/>
              <a:t>For more information, </a:t>
            </a:r>
            <a:r>
              <a:rPr lang="fr-BE" sz="2352" err="1"/>
              <a:t>please</a:t>
            </a:r>
            <a:r>
              <a:rPr lang="fr-BE" sz="2352"/>
              <a:t> contact</a:t>
            </a:r>
            <a:endParaRPr lang="en-GB" sz="2352"/>
          </a:p>
        </p:txBody>
      </p:sp>
      <p:sp>
        <p:nvSpPr>
          <p:cNvPr id="10" name="TextBox 9"/>
          <p:cNvSpPr txBox="1"/>
          <p:nvPr userDrawn="1"/>
        </p:nvSpPr>
        <p:spPr>
          <a:xfrm>
            <a:off x="1226494" y="3882933"/>
            <a:ext cx="9170663" cy="4542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BE" sz="2352">
                <a:hlinkClick r:id="rId2"/>
              </a:rPr>
              <a:t>www.metoffice.gov.uk</a:t>
            </a:r>
            <a:r>
              <a:rPr lang="fr-BE" sz="2352"/>
              <a:t> or @</a:t>
            </a:r>
            <a:r>
              <a:rPr lang="fr-BE" sz="2352" err="1"/>
              <a:t>MetOfficeLearn</a:t>
            </a:r>
            <a:r>
              <a:rPr lang="fr-BE" sz="2352"/>
              <a:t> on Twitter</a:t>
            </a:r>
            <a:endParaRPr lang="en-GB" sz="2352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226494" y="5870602"/>
            <a:ext cx="9170663" cy="529111"/>
          </a:xfrm>
        </p:spPr>
        <p:txBody>
          <a:bodyPr anchor="ctr">
            <a:normAutofit/>
          </a:bodyPr>
          <a:lstStyle>
            <a:lvl1pPr marL="0" indent="0">
              <a:buNone/>
              <a:defRPr lang="en-GB" b="0" i="0" smtClean="0">
                <a:effectLst/>
              </a:defRPr>
            </a:lvl1pPr>
          </a:lstStyle>
          <a:p>
            <a:pPr lvl="0"/>
            <a:r>
              <a:rPr lang="en-US"/>
              <a:t>Insert your phone number here or use </a:t>
            </a:r>
            <a:r>
              <a:rPr lang="en-GB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0370 900 0100</a:t>
            </a:r>
            <a:endParaRPr lang="en-GB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226494" y="4863019"/>
            <a:ext cx="9170663" cy="529111"/>
          </a:xfrm>
        </p:spPr>
        <p:txBody>
          <a:bodyPr anchor="ctr">
            <a:normAutofit/>
          </a:bodyPr>
          <a:lstStyle>
            <a:lvl1pPr marL="0" indent="0">
              <a:buNone/>
              <a:defRPr sz="2352"/>
            </a:lvl1pPr>
          </a:lstStyle>
          <a:p>
            <a:pPr lvl="0"/>
            <a:r>
              <a:rPr lang="en-US"/>
              <a:t>Insert your e-mail here or use stem@metoffice.gov.uk </a:t>
            </a:r>
            <a:endParaRPr lang="en-GB"/>
          </a:p>
        </p:txBody>
      </p:sp>
      <p:pic>
        <p:nvPicPr>
          <p:cNvPr id="13" name="email-icon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1124" y="4840144"/>
            <a:ext cx="557628" cy="5820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hone-icon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546314" y="5833491"/>
            <a:ext cx="647248" cy="5820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web-icon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505126" y="3846795"/>
            <a:ext cx="729623" cy="582022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Date Placeholder 4">
            <a:extLst>
              <a:ext uri="{FF2B5EF4-FFF2-40B4-BE49-F238E27FC236}">
                <a16:creationId xmlns:a16="http://schemas.microsoft.com/office/drawing/2014/main" id="{1F2784FB-FD3F-4799-95DD-E29B20D4BF7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7" name="Footer Placeholder 5">
            <a:extLst>
              <a:ext uri="{FF2B5EF4-FFF2-40B4-BE49-F238E27FC236}">
                <a16:creationId xmlns:a16="http://schemas.microsoft.com/office/drawing/2014/main" id="{77615250-9476-4BB4-907C-42C54E28717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8" name="Slide Number Placeholder 6">
            <a:extLst>
              <a:ext uri="{FF2B5EF4-FFF2-40B4-BE49-F238E27FC236}">
                <a16:creationId xmlns:a16="http://schemas.microsoft.com/office/drawing/2014/main" id="{4A51EBC9-DE0B-40C2-887A-972298E75F8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6B9DB8A-A118-4140-8041-B68E227762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45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4A6CA65-8EA0-461F-910F-CC093F9BF5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69" y="-13556"/>
            <a:ext cx="10695782" cy="7556500"/>
          </a:xfrm>
          <a:prstGeom prst="rect">
            <a:avLst/>
          </a:prstGeom>
        </p:spPr>
      </p:pic>
      <p:sp>
        <p:nvSpPr>
          <p:cNvPr id="9" name="Title 15">
            <a:extLst>
              <a:ext uri="{FF2B5EF4-FFF2-40B4-BE49-F238E27FC236}">
                <a16:creationId xmlns:a16="http://schemas.microsoft.com/office/drawing/2014/main" id="{A4482283-50C7-4331-AA2A-ED7013E69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478474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3CF939-F9BD-4EDC-A988-0A24C4416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C8CC-363D-4EED-BF4D-1B5B10B87DE3}" type="datetimeFigureOut">
              <a:rPr lang="en-GB" smtClean="0"/>
              <a:t>15/01/2025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0CF4FA-7B29-406E-9B13-43A82752D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58A7B0-B168-477C-BE89-B02D2309A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DE47-0919-46F2-9AA7-2E514B9626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7648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457131" y="1020503"/>
            <a:ext cx="9776279" cy="0"/>
          </a:xfrm>
          <a:custGeom>
            <a:avLst/>
            <a:gdLst/>
            <a:ahLst/>
            <a:cxnLst/>
            <a:rect l="l" t="t" r="r" b="b"/>
            <a:pathLst>
              <a:path w="9777729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695">
              <a:spcBef>
                <a:spcPts val="140"/>
              </a:spcBef>
            </a:pPr>
            <a:r>
              <a:rPr lang="en-GB"/>
              <a:t>©</a:t>
            </a:r>
            <a:r>
              <a:rPr lang="en-GB" spc="-5"/>
              <a:t> </a:t>
            </a:r>
            <a:r>
              <a:rPr lang="en-GB"/>
              <a:t>Crown</a:t>
            </a:r>
            <a:r>
              <a:rPr lang="en-GB" spc="10"/>
              <a:t> </a:t>
            </a:r>
            <a:r>
              <a:rPr lang="en-GB"/>
              <a:t>Copyright</a:t>
            </a:r>
            <a:r>
              <a:rPr lang="en-GB" spc="5"/>
              <a:t> </a:t>
            </a:r>
            <a:r>
              <a:rPr lang="en-GB" spc="-10"/>
              <a:t>2022,</a:t>
            </a:r>
            <a:r>
              <a:rPr lang="en-GB" spc="10"/>
              <a:t> </a:t>
            </a:r>
            <a:r>
              <a:rPr lang="en-GB"/>
              <a:t>Met</a:t>
            </a:r>
            <a:r>
              <a:rPr lang="en-GB" spc="10"/>
              <a:t> </a:t>
            </a:r>
            <a:r>
              <a:rPr lang="en-GB" spc="-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9D4C69-C1DE-F870-73B1-A0A1D89AD3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06"/>
            <a:ext cx="10691813" cy="755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2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91FF18-6862-4457-9B1A-1F03C7B0D8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75"/>
            <a:ext cx="10691814" cy="7556500"/>
          </a:xfrm>
          <a:prstGeom prst="rect">
            <a:avLst/>
          </a:prstGeom>
        </p:spPr>
      </p:pic>
      <p:sp>
        <p:nvSpPr>
          <p:cNvPr id="9" name="Title 15">
            <a:extLst>
              <a:ext uri="{FF2B5EF4-FFF2-40B4-BE49-F238E27FC236}">
                <a16:creationId xmlns:a16="http://schemas.microsoft.com/office/drawing/2014/main" id="{0E2BA454-53FC-4F35-91B2-44FA9C3E6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7785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M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0B5C3E-FB56-4A15-A0FE-D0C9216CD9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163" y="0"/>
            <a:ext cx="10695976" cy="7559675"/>
          </a:xfrm>
          <a:prstGeom prst="rect">
            <a:avLst/>
          </a:prstGeom>
        </p:spPr>
      </p:pic>
      <p:sp>
        <p:nvSpPr>
          <p:cNvPr id="10" name="Title 15">
            <a:extLst>
              <a:ext uri="{FF2B5EF4-FFF2-40B4-BE49-F238E27FC236}">
                <a16:creationId xmlns:a16="http://schemas.microsoft.com/office/drawing/2014/main" id="{2CB9EADF-E0C0-4A2A-9F5F-84721429D0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283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04E3B59-EE17-4CBA-A325-84A89207EC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165" y="-1"/>
            <a:ext cx="10695978" cy="7559675"/>
          </a:xfrm>
          <a:prstGeom prst="rect">
            <a:avLst/>
          </a:prstGeom>
        </p:spPr>
      </p:pic>
      <p:sp>
        <p:nvSpPr>
          <p:cNvPr id="11" name="Title 15">
            <a:extLst>
              <a:ext uri="{FF2B5EF4-FFF2-40B4-BE49-F238E27FC236}">
                <a16:creationId xmlns:a16="http://schemas.microsoft.com/office/drawing/2014/main" id="{3E5775EF-5294-4989-81E0-CA204478B8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79288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722470" cy="75813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4657" y="1026476"/>
            <a:ext cx="5865105" cy="1701527"/>
          </a:xfrm>
        </p:spPr>
        <p:txBody>
          <a:bodyPr anchor="b">
            <a:normAutofit/>
          </a:bodyPr>
          <a:lstStyle>
            <a:lvl1pPr algn="l">
              <a:defRPr sz="4703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4656" y="3129180"/>
            <a:ext cx="5067208" cy="2666572"/>
          </a:xfrm>
        </p:spPr>
        <p:txBody>
          <a:bodyPr/>
          <a:lstStyle>
            <a:lvl1pPr marL="0" indent="0" algn="l">
              <a:buNone/>
              <a:defRPr sz="2646">
                <a:solidFill>
                  <a:schemeClr val="bg2"/>
                </a:solidFill>
              </a:defRPr>
            </a:lvl1pPr>
            <a:lvl2pPr marL="503994" indent="0" algn="ctr">
              <a:buNone/>
              <a:defRPr sz="2205"/>
            </a:lvl2pPr>
            <a:lvl3pPr marL="1007989" indent="0" algn="ctr">
              <a:buNone/>
              <a:defRPr sz="1984"/>
            </a:lvl3pPr>
            <a:lvl4pPr marL="1511983" indent="0" algn="ctr">
              <a:buNone/>
              <a:defRPr sz="1764"/>
            </a:lvl4pPr>
            <a:lvl5pPr marL="2015978" indent="0" algn="ctr">
              <a:buNone/>
              <a:defRPr sz="1764"/>
            </a:lvl5pPr>
            <a:lvl6pPr marL="2519972" indent="0" algn="ctr">
              <a:buNone/>
              <a:defRPr sz="1764"/>
            </a:lvl6pPr>
            <a:lvl7pPr marL="3023967" indent="0" algn="ctr">
              <a:buNone/>
              <a:defRPr sz="1764"/>
            </a:lvl7pPr>
            <a:lvl8pPr marL="3527961" indent="0" algn="ctr">
              <a:buNone/>
              <a:defRPr sz="1764"/>
            </a:lvl8pPr>
            <a:lvl9pPr marL="4031955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960419"/>
            <a:ext cx="10691813" cy="5992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11" rIns="529111" rtlCol="0" anchor="ctr"/>
          <a:lstStyle/>
          <a:p>
            <a:pPr algn="l" defTabSz="662659">
              <a:tabLst/>
            </a:pPr>
            <a:r>
              <a:rPr lang="fr-BE" sz="1176">
                <a:solidFill>
                  <a:schemeClr val="bg2"/>
                </a:solidFill>
              </a:rPr>
              <a:t>www.metoffice.gov.uk	</a:t>
            </a:r>
            <a:endParaRPr lang="en-GB" sz="1176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930999" y="6960419"/>
            <a:ext cx="5760814" cy="5992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11" rIns="529111" rtlCol="0" anchor="ctr"/>
          <a:lstStyle/>
          <a:p>
            <a:pPr algn="r" defTabSz="662659">
              <a:tabLst/>
            </a:pPr>
            <a:r>
              <a:rPr lang="fr-BE" sz="1176">
                <a:solidFill>
                  <a:schemeClr val="bg2"/>
                </a:solidFill>
              </a:rPr>
              <a:t>© Crown Copyright</a:t>
            </a:r>
            <a:r>
              <a:rPr lang="fr-BE" sz="1176" baseline="0">
                <a:solidFill>
                  <a:schemeClr val="bg2"/>
                </a:solidFill>
              </a:rPr>
              <a:t> 2018, Met Office</a:t>
            </a:r>
            <a:endParaRPr lang="en-GB" sz="1176">
              <a:solidFill>
                <a:schemeClr val="bg2"/>
              </a:solidFill>
            </a:endParaRPr>
          </a:p>
        </p:txBody>
      </p:sp>
      <p:pic>
        <p:nvPicPr>
          <p:cNvPr id="12" name="MO_MASTER_for_dark_backg_RBG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8695" y="79367"/>
            <a:ext cx="2818749" cy="83070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53889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444286C-D820-424B-A0B4-46140C532E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75"/>
            <a:ext cx="10691814" cy="75565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8E232B2-A277-462D-8DE7-BB3DCC844C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499" y="2389187"/>
            <a:ext cx="8472973" cy="354508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27920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D62E5D-43E1-437C-9665-94362298D1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7700" y="1695450"/>
            <a:ext cx="9505950" cy="4914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6F7A22-32EC-40B8-91F6-CF28D57859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032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31BB28B-3E0F-4127-BFE2-4954432E67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427" y="3610947"/>
            <a:ext cx="4674442" cy="579437"/>
          </a:xfrm>
        </p:spPr>
        <p:txBody>
          <a:bodyPr>
            <a:normAutofit/>
          </a:bodyPr>
          <a:lstStyle>
            <a:lvl1pPr marL="0" marR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/>
              <a:t>INTRODUCTION</a:t>
            </a:r>
          </a:p>
          <a:p>
            <a:pPr lvl="0"/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58029C6-354A-4430-B66C-E307D4B8B3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  <p:sp>
        <p:nvSpPr>
          <p:cNvPr id="18" name="Date Placeholder 4">
            <a:extLst>
              <a:ext uri="{FF2B5EF4-FFF2-40B4-BE49-F238E27FC236}">
                <a16:creationId xmlns:a16="http://schemas.microsoft.com/office/drawing/2014/main" id="{51045C78-579B-4699-801C-3E5F06EE2E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9" name="Footer Placeholder 5">
            <a:extLst>
              <a:ext uri="{FF2B5EF4-FFF2-40B4-BE49-F238E27FC236}">
                <a16:creationId xmlns:a16="http://schemas.microsoft.com/office/drawing/2014/main" id="{92DEE06D-E97B-45FD-B24B-9803B97B7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20" name="Slide Number Placeholder 6">
            <a:extLst>
              <a:ext uri="{FF2B5EF4-FFF2-40B4-BE49-F238E27FC236}">
                <a16:creationId xmlns:a16="http://schemas.microsoft.com/office/drawing/2014/main" id="{DD86AF56-5B53-489B-B676-422D25807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68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D525ED8F-AC7F-4939-B213-1FC7E3769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1D4506DF-F794-45E3-8B89-E9BE2A863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416EAEFC-4A41-4070-9182-CA0FF9552D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714" r:id="rId6"/>
    <p:sldLayoutId id="2147483684" r:id="rId7"/>
    <p:sldLayoutId id="2147483680" r:id="rId8"/>
    <p:sldLayoutId id="2147483678" r:id="rId9"/>
    <p:sldLayoutId id="2147483679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735" r:id="rId19"/>
    <p:sldLayoutId id="2147483736" r:id="rId20"/>
    <p:sldLayoutId id="2147483737" r:id="rId21"/>
  </p:sldLayoutIdLst>
  <p:hf hdr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www.metoffice.gov.uk/schools" TargetMode="External"/><Relationship Id="rId1" Type="http://schemas.openxmlformats.org/officeDocument/2006/relationships/slideLayout" Target="../slideLayouts/slideLayout20.xml"/><Relationship Id="rId4" Type="http://schemas.openxmlformats.org/officeDocument/2006/relationships/hyperlink" Target="http://www.metoffice.gov.uk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microsoft.com/office/2018/10/relationships/comments" Target="../comments/modernComment_106_B12B6A1D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557096" y="1119839"/>
            <a:ext cx="8464359" cy="1120558"/>
          </a:xfrm>
          <a:prstGeom prst="rect">
            <a:avLst/>
          </a:prstGeom>
        </p:spPr>
        <p:txBody>
          <a:bodyPr vert="horz" wrap="square" lIns="0" tIns="12695" rIns="0" bIns="0" rtlCol="0" anchor="ctr">
            <a:spAutoFit/>
          </a:bodyPr>
          <a:lstStyle/>
          <a:p>
            <a:pPr marL="12695">
              <a:lnSpc>
                <a:spcPct val="100000"/>
              </a:lnSpc>
              <a:spcBef>
                <a:spcPts val="100"/>
              </a:spcBef>
            </a:pPr>
            <a:r>
              <a:rPr lang="en-GB" sz="3599" dirty="0" err="1">
                <a:solidFill>
                  <a:schemeClr val="bg1"/>
                </a:solidFill>
                <a:latin typeface="FS Emeric"/>
                <a:cs typeface="FS Emeric"/>
              </a:rPr>
              <a:t>Sesiwn</a:t>
            </a:r>
            <a: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  <a:t> 1 Ein </a:t>
            </a:r>
            <a:b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</a:br>
            <a:r>
              <a:rPr lang="en-GB" sz="3599" dirty="0" err="1">
                <a:solidFill>
                  <a:schemeClr val="bg1"/>
                </a:solidFill>
                <a:latin typeface="FS Emeric"/>
                <a:cs typeface="FS Emeric"/>
              </a:rPr>
              <a:t>Hinsawdd</a:t>
            </a:r>
            <a: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  <a:t> - </a:t>
            </a:r>
            <a:r>
              <a:rPr lang="en-GB" sz="3599" dirty="0" err="1">
                <a:solidFill>
                  <a:schemeClr val="bg1"/>
                </a:solidFill>
                <a:latin typeface="FS Emeric"/>
                <a:cs typeface="FS Emeric"/>
              </a:rPr>
              <a:t>Gêm</a:t>
            </a:r>
            <a: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  <a:t> </a:t>
            </a:r>
            <a:r>
              <a:rPr lang="en-GB" sz="3599" dirty="0" err="1">
                <a:solidFill>
                  <a:schemeClr val="bg1"/>
                </a:solidFill>
                <a:latin typeface="FS Emeric"/>
                <a:cs typeface="FS Emeric"/>
              </a:rPr>
              <a:t>paru</a:t>
            </a:r>
            <a: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  <a:t> </a:t>
            </a:r>
            <a:r>
              <a:rPr lang="en-GB" sz="3599" dirty="0" err="1">
                <a:solidFill>
                  <a:schemeClr val="bg1"/>
                </a:solidFill>
                <a:latin typeface="FS Emeric"/>
                <a:cs typeface="FS Emeric"/>
              </a:rPr>
              <a:t>hinsawdd</a:t>
            </a:r>
            <a: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  <a:t> 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857138" y="552514"/>
            <a:ext cx="1387527" cy="228043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399">
                <a:solidFill>
                  <a:srgbClr val="FFFFFF"/>
                </a:solidFill>
                <a:latin typeface="FS Emeric"/>
                <a:cs typeface="FS Emeric"/>
              </a:rPr>
              <a:t>Deeper</a:t>
            </a:r>
            <a:r>
              <a:rPr sz="1399" spc="-3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1399" spc="-10">
                <a:solidFill>
                  <a:srgbClr val="FFFFFF"/>
                </a:solidFill>
                <a:latin typeface="FS Emeric"/>
                <a:cs typeface="FS Emeric"/>
              </a:rPr>
              <a:t>discovery</a:t>
            </a:r>
            <a:endParaRPr sz="1399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76F1DDD-221B-4049-BAA9-F4D95AFC5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968" y="1661660"/>
            <a:ext cx="1853803" cy="17227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C3F76A-A6B8-4956-8382-D881EBDE46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948" y="3550769"/>
            <a:ext cx="1853803" cy="17227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EF9315-2361-4A11-9043-3E73F0A5F9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0992" y="1661659"/>
            <a:ext cx="1853804" cy="17227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466173-3FB9-4ADD-AC82-9F881F198D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0992" y="3550769"/>
            <a:ext cx="1853803" cy="17227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6A29E3A-5A41-4787-968C-688648FB9F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88" y="5367311"/>
            <a:ext cx="1853804" cy="172272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06E0D6D-A284-4EAA-B52B-4706B10F8A77}"/>
              </a:ext>
            </a:extLst>
          </p:cNvPr>
          <p:cNvSpPr txBox="1"/>
          <p:nvPr/>
        </p:nvSpPr>
        <p:spPr>
          <a:xfrm>
            <a:off x="2367383" y="1980344"/>
            <a:ext cx="2806601" cy="10618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100" dirty="0">
                <a:latin typeface="Arial"/>
                <a:cs typeface="Arial"/>
              </a:rPr>
              <a:t>Mae </a:t>
            </a:r>
            <a:r>
              <a:rPr lang="en-GB" sz="2100" dirty="0" err="1">
                <a:latin typeface="Arial"/>
                <a:cs typeface="Arial"/>
              </a:rPr>
              <a:t>hinsawdd</a:t>
            </a:r>
            <a:r>
              <a:rPr lang="en-GB" sz="2100" dirty="0">
                <a:latin typeface="Arial"/>
                <a:cs typeface="Arial"/>
              </a:rPr>
              <a:t> Antarctica </a:t>
            </a:r>
            <a:r>
              <a:rPr lang="en-GB" sz="2100" dirty="0" err="1">
                <a:latin typeface="Arial"/>
                <a:cs typeface="Arial"/>
              </a:rPr>
              <a:t>yn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b="1" dirty="0" err="1">
                <a:latin typeface="Arial"/>
                <a:cs typeface="Arial"/>
              </a:rPr>
              <a:t>oer</a:t>
            </a:r>
            <a:r>
              <a:rPr lang="en-GB" sz="2100" b="1" dirty="0">
                <a:latin typeface="Arial"/>
                <a:cs typeface="Arial"/>
              </a:rPr>
              <a:t>, </a:t>
            </a:r>
            <a:r>
              <a:rPr lang="en-GB" sz="2100" b="1" dirty="0" err="1">
                <a:latin typeface="Arial"/>
                <a:cs typeface="Arial"/>
              </a:rPr>
              <a:t>sych</a:t>
            </a:r>
            <a:r>
              <a:rPr lang="en-GB" sz="2100" b="1" dirty="0">
                <a:latin typeface="Arial"/>
                <a:cs typeface="Arial"/>
              </a:rPr>
              <a:t> a </a:t>
            </a:r>
            <a:r>
              <a:rPr lang="en-GB" sz="2100" b="1" dirty="0" err="1">
                <a:latin typeface="Arial"/>
                <a:cs typeface="Arial"/>
              </a:rPr>
              <a:t>gwyntog</a:t>
            </a:r>
            <a:r>
              <a:rPr lang="en-GB" sz="2100" b="1" dirty="0">
                <a:latin typeface="Arial"/>
                <a:cs typeface="Arial"/>
              </a:rPr>
              <a:t> </a:t>
            </a:r>
            <a:endParaRPr lang="en-GB" sz="2105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124F83-B18C-4B13-8B4F-32A0BE03DCCC}"/>
              </a:ext>
            </a:extLst>
          </p:cNvPr>
          <p:cNvSpPr txBox="1"/>
          <p:nvPr/>
        </p:nvSpPr>
        <p:spPr>
          <a:xfrm>
            <a:off x="2372458" y="3711894"/>
            <a:ext cx="2993624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100" dirty="0">
                <a:latin typeface="Arial"/>
                <a:cs typeface="Arial"/>
              </a:rPr>
              <a:t>Mae </a:t>
            </a:r>
            <a:r>
              <a:rPr lang="en-GB" sz="2100" dirty="0" err="1">
                <a:latin typeface="Arial"/>
                <a:cs typeface="Arial"/>
              </a:rPr>
              <a:t>hinsawdd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dirty="0" err="1">
                <a:latin typeface="Arial"/>
                <a:cs typeface="Arial"/>
              </a:rPr>
              <a:t>anialwch</a:t>
            </a:r>
            <a:r>
              <a:rPr lang="en-GB" sz="2100" dirty="0">
                <a:latin typeface="Arial"/>
                <a:cs typeface="Arial"/>
              </a:rPr>
              <a:t> y Sahara </a:t>
            </a:r>
            <a:r>
              <a:rPr lang="en-GB" sz="2100" dirty="0" err="1">
                <a:latin typeface="Arial"/>
                <a:cs typeface="Arial"/>
              </a:rPr>
              <a:t>yn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b="1" dirty="0" err="1">
                <a:latin typeface="Arial"/>
                <a:cs typeface="Arial"/>
              </a:rPr>
              <a:t>boeth</a:t>
            </a:r>
            <a:r>
              <a:rPr lang="en-GB" sz="2100" b="1" dirty="0">
                <a:latin typeface="Arial"/>
                <a:cs typeface="Arial"/>
              </a:rPr>
              <a:t> a </a:t>
            </a:r>
            <a:r>
              <a:rPr lang="en-GB" sz="2100" b="1" dirty="0" err="1">
                <a:latin typeface="Arial"/>
                <a:cs typeface="Arial"/>
              </a:rPr>
              <a:t>sych</a:t>
            </a:r>
            <a:r>
              <a:rPr lang="en-GB" sz="2100" b="1" dirty="0">
                <a:latin typeface="Arial"/>
                <a:cs typeface="Arial"/>
              </a:rPr>
              <a:t>, er y gall </a:t>
            </a:r>
            <a:r>
              <a:rPr lang="en-GB" sz="2100" b="1" dirty="0" err="1">
                <a:latin typeface="Arial"/>
                <a:cs typeface="Arial"/>
              </a:rPr>
              <a:t>fynd</a:t>
            </a:r>
            <a:r>
              <a:rPr lang="en-GB" sz="2100" b="1" dirty="0">
                <a:latin typeface="Arial"/>
                <a:cs typeface="Arial"/>
              </a:rPr>
              <a:t> </a:t>
            </a:r>
            <a:r>
              <a:rPr lang="en-GB" sz="2100" b="1" dirty="0" err="1">
                <a:latin typeface="Arial"/>
                <a:cs typeface="Arial"/>
              </a:rPr>
              <a:t>yn</a:t>
            </a:r>
            <a:r>
              <a:rPr lang="en-GB" sz="2100" b="1" dirty="0">
                <a:latin typeface="Arial"/>
                <a:cs typeface="Arial"/>
              </a:rPr>
              <a:t> </a:t>
            </a:r>
            <a:r>
              <a:rPr lang="en-GB" sz="2100" b="1" dirty="0" err="1">
                <a:latin typeface="Arial"/>
                <a:cs typeface="Arial"/>
              </a:rPr>
              <a:t>oer</a:t>
            </a:r>
            <a:r>
              <a:rPr lang="en-GB" sz="2100" b="1" dirty="0">
                <a:latin typeface="Arial"/>
                <a:cs typeface="Arial"/>
              </a:rPr>
              <a:t> </a:t>
            </a:r>
            <a:r>
              <a:rPr lang="en-GB" sz="2100" b="1" dirty="0" err="1">
                <a:latin typeface="Arial"/>
                <a:cs typeface="Arial"/>
              </a:rPr>
              <a:t>yn</a:t>
            </a:r>
            <a:r>
              <a:rPr lang="en-GB" sz="2100" b="1" dirty="0">
                <a:latin typeface="Arial"/>
                <a:cs typeface="Arial"/>
              </a:rPr>
              <a:t> y </a:t>
            </a:r>
            <a:r>
              <a:rPr lang="en-GB" sz="2100" b="1" dirty="0" err="1">
                <a:latin typeface="Arial"/>
                <a:cs typeface="Arial"/>
              </a:rPr>
              <a:t>nos</a:t>
            </a:r>
            <a:r>
              <a:rPr lang="en-GB" sz="2100" b="1" dirty="0">
                <a:latin typeface="Arial"/>
                <a:cs typeface="Arial"/>
              </a:rPr>
              <a:t> </a:t>
            </a:r>
            <a:endParaRPr lang="en-GB" sz="2105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B37886-8D85-49CA-B151-2A13898850E5}"/>
              </a:ext>
            </a:extLst>
          </p:cNvPr>
          <p:cNvSpPr txBox="1"/>
          <p:nvPr/>
        </p:nvSpPr>
        <p:spPr>
          <a:xfrm>
            <a:off x="2367383" y="5672259"/>
            <a:ext cx="4241086" cy="10641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100" dirty="0">
                <a:latin typeface="Arial"/>
                <a:cs typeface="Arial"/>
              </a:rPr>
              <a:t>Mae </a:t>
            </a:r>
            <a:r>
              <a:rPr lang="en-GB" sz="2100" dirty="0" err="1">
                <a:latin typeface="Arial"/>
                <a:cs typeface="Arial"/>
              </a:rPr>
              <a:t>hinsawdd</a:t>
            </a:r>
            <a:r>
              <a:rPr lang="en-GB" sz="2100" dirty="0">
                <a:latin typeface="Arial"/>
                <a:cs typeface="Arial"/>
              </a:rPr>
              <a:t> y DU </a:t>
            </a:r>
            <a:r>
              <a:rPr lang="en-GB" sz="2100" dirty="0" err="1">
                <a:latin typeface="Arial"/>
                <a:cs typeface="Arial"/>
              </a:rPr>
              <a:t>yn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dirty="0" err="1">
                <a:latin typeface="Arial"/>
                <a:cs typeface="Arial"/>
              </a:rPr>
              <a:t>dymherus</a:t>
            </a:r>
            <a:r>
              <a:rPr lang="en-GB" sz="2100" dirty="0">
                <a:latin typeface="Arial"/>
                <a:cs typeface="Arial"/>
              </a:rPr>
              <a:t>, </a:t>
            </a:r>
            <a:r>
              <a:rPr lang="en-GB" sz="2100" dirty="0" err="1">
                <a:latin typeface="Arial"/>
                <a:cs typeface="Arial"/>
              </a:rPr>
              <a:t>gyda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b="1" dirty="0" err="1">
                <a:latin typeface="Arial"/>
                <a:cs typeface="Arial"/>
              </a:rPr>
              <a:t>hafau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dirty="0" err="1">
                <a:latin typeface="Arial"/>
                <a:cs typeface="Arial"/>
              </a:rPr>
              <a:t>cymharol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b="1" dirty="0" err="1">
                <a:latin typeface="Arial"/>
                <a:cs typeface="Arial"/>
              </a:rPr>
              <a:t>gynnes</a:t>
            </a:r>
            <a:r>
              <a:rPr lang="en-GB" sz="2100" b="1" dirty="0">
                <a:latin typeface="Arial"/>
                <a:cs typeface="Arial"/>
              </a:rPr>
              <a:t> a </a:t>
            </a:r>
            <a:r>
              <a:rPr lang="en-GB" sz="2100" b="1" dirty="0" err="1">
                <a:latin typeface="Arial"/>
                <a:cs typeface="Arial"/>
              </a:rPr>
              <a:t>gaeafau</a:t>
            </a:r>
            <a:r>
              <a:rPr lang="en-GB" sz="2100" b="1" dirty="0">
                <a:latin typeface="Arial"/>
                <a:cs typeface="Arial"/>
              </a:rPr>
              <a:t> </a:t>
            </a:r>
            <a:r>
              <a:rPr lang="en-GB" sz="2100" b="1" dirty="0" err="1">
                <a:latin typeface="Arial"/>
                <a:cs typeface="Arial"/>
              </a:rPr>
              <a:t>mwynach</a:t>
            </a:r>
            <a:r>
              <a:rPr lang="en-GB" sz="2100" dirty="0">
                <a:latin typeface="Arial"/>
                <a:cs typeface="Arial"/>
              </a:rPr>
              <a:t> </a:t>
            </a:r>
            <a:endParaRPr lang="en-GB" sz="2105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1E8037-0895-4D60-900B-668942B9A9C3}"/>
              </a:ext>
            </a:extLst>
          </p:cNvPr>
          <p:cNvSpPr txBox="1"/>
          <p:nvPr/>
        </p:nvSpPr>
        <p:spPr>
          <a:xfrm>
            <a:off x="7202024" y="1985467"/>
            <a:ext cx="2975428" cy="10618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100" dirty="0">
                <a:latin typeface="Arial"/>
                <a:cs typeface="Arial"/>
              </a:rPr>
              <a:t>Mae </a:t>
            </a:r>
            <a:r>
              <a:rPr lang="en-GB" sz="2100" dirty="0" err="1">
                <a:latin typeface="Arial"/>
                <a:cs typeface="Arial"/>
              </a:rPr>
              <a:t>hinsawdd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dirty="0" err="1">
                <a:latin typeface="Arial"/>
                <a:cs typeface="Arial"/>
              </a:rPr>
              <a:t>coedwig</a:t>
            </a:r>
            <a:r>
              <a:rPr lang="en-GB" sz="2100" dirty="0">
                <a:latin typeface="Arial"/>
                <a:cs typeface="Arial"/>
              </a:rPr>
              <a:t> law </a:t>
            </a:r>
            <a:r>
              <a:rPr lang="en-GB" sz="2100" dirty="0" err="1">
                <a:latin typeface="Arial"/>
                <a:cs typeface="Arial"/>
              </a:rPr>
              <a:t>yr</a:t>
            </a:r>
            <a:r>
              <a:rPr lang="en-GB" sz="2100" dirty="0">
                <a:latin typeface="Arial"/>
                <a:cs typeface="Arial"/>
              </a:rPr>
              <a:t> Amazon </a:t>
            </a:r>
            <a:r>
              <a:rPr lang="en-GB" sz="2100" dirty="0" err="1">
                <a:latin typeface="Arial"/>
                <a:cs typeface="Arial"/>
              </a:rPr>
              <a:t>yn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b="1" dirty="0" err="1">
                <a:latin typeface="Arial"/>
                <a:cs typeface="Arial"/>
              </a:rPr>
              <a:t>boeth</a:t>
            </a:r>
            <a:r>
              <a:rPr lang="en-GB" sz="2100" b="1" dirty="0">
                <a:latin typeface="Arial"/>
                <a:cs typeface="Arial"/>
              </a:rPr>
              <a:t> a </a:t>
            </a:r>
            <a:r>
              <a:rPr lang="en-GB" sz="2100" b="1" dirty="0" err="1">
                <a:latin typeface="Arial"/>
                <a:cs typeface="Arial"/>
              </a:rPr>
              <a:t>llaith</a:t>
            </a:r>
            <a:r>
              <a:rPr lang="en-GB" sz="2100" b="1" dirty="0">
                <a:latin typeface="Arial"/>
                <a:cs typeface="Arial"/>
              </a:rPr>
              <a:t> </a:t>
            </a:r>
            <a:endParaRPr lang="en-GB" sz="2105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5AB1DA-B452-4089-8DB7-AE7EC07CF181}"/>
              </a:ext>
            </a:extLst>
          </p:cNvPr>
          <p:cNvSpPr txBox="1"/>
          <p:nvPr/>
        </p:nvSpPr>
        <p:spPr>
          <a:xfrm>
            <a:off x="7202024" y="3742749"/>
            <a:ext cx="3169196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100" dirty="0">
                <a:latin typeface="Arial"/>
                <a:cs typeface="Arial"/>
              </a:rPr>
              <a:t>Mae </a:t>
            </a:r>
            <a:r>
              <a:rPr lang="en-GB" sz="2100" dirty="0" err="1">
                <a:latin typeface="Arial"/>
                <a:cs typeface="Arial"/>
              </a:rPr>
              <a:t>hinsawdd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dirty="0" err="1">
                <a:latin typeface="Arial"/>
                <a:cs typeface="Arial"/>
              </a:rPr>
              <a:t>Môr</a:t>
            </a:r>
            <a:r>
              <a:rPr lang="en-GB" sz="2100" dirty="0">
                <a:latin typeface="Arial"/>
                <a:cs typeface="Arial"/>
              </a:rPr>
              <a:t> y </a:t>
            </a:r>
            <a:r>
              <a:rPr lang="en-GB" sz="2100" dirty="0" err="1">
                <a:latin typeface="Arial"/>
                <a:cs typeface="Arial"/>
              </a:rPr>
              <a:t>Canoldir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dirty="0" err="1">
                <a:latin typeface="Arial"/>
                <a:cs typeface="Arial"/>
              </a:rPr>
              <a:t>yn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dirty="0" err="1">
                <a:latin typeface="Arial"/>
                <a:cs typeface="Arial"/>
              </a:rPr>
              <a:t>boeth</a:t>
            </a:r>
            <a:r>
              <a:rPr lang="en-GB" sz="2100" dirty="0">
                <a:latin typeface="Arial"/>
                <a:cs typeface="Arial"/>
              </a:rPr>
              <a:t> a </a:t>
            </a:r>
            <a:r>
              <a:rPr lang="en-GB" sz="2100" dirty="0" err="1">
                <a:latin typeface="Arial"/>
                <a:cs typeface="Arial"/>
              </a:rPr>
              <a:t>sych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dirty="0" err="1">
                <a:latin typeface="Arial"/>
                <a:cs typeface="Arial"/>
              </a:rPr>
              <a:t>yn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dirty="0" err="1">
                <a:latin typeface="Arial"/>
                <a:cs typeface="Arial"/>
              </a:rPr>
              <a:t>yr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dirty="0" err="1">
                <a:latin typeface="Arial"/>
                <a:cs typeface="Arial"/>
              </a:rPr>
              <a:t>haf</a:t>
            </a:r>
            <a:r>
              <a:rPr lang="en-GB" sz="2100" dirty="0">
                <a:latin typeface="Arial"/>
                <a:cs typeface="Arial"/>
              </a:rPr>
              <a:t> ac </a:t>
            </a:r>
            <a:r>
              <a:rPr lang="en-GB" sz="2100" dirty="0" err="1">
                <a:latin typeface="Arial"/>
                <a:cs typeface="Arial"/>
              </a:rPr>
              <a:t>yn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b="1" dirty="0" err="1">
                <a:latin typeface="Arial"/>
                <a:cs typeface="Arial"/>
              </a:rPr>
              <a:t>oerach</a:t>
            </a:r>
            <a:r>
              <a:rPr lang="en-GB" sz="2100" b="1" dirty="0">
                <a:latin typeface="Arial"/>
                <a:cs typeface="Arial"/>
              </a:rPr>
              <a:t> a </a:t>
            </a:r>
            <a:r>
              <a:rPr lang="en-GB" sz="2100" b="1" dirty="0" err="1">
                <a:latin typeface="Arial"/>
                <a:cs typeface="Arial"/>
              </a:rPr>
              <a:t>gwlypach</a:t>
            </a:r>
            <a:r>
              <a:rPr lang="en-GB" sz="2100" dirty="0">
                <a:latin typeface="Arial"/>
                <a:cs typeface="Arial"/>
              </a:rPr>
              <a:t> </a:t>
            </a:r>
            <a:r>
              <a:rPr lang="en-GB" sz="2100" dirty="0" err="1">
                <a:latin typeface="Arial"/>
                <a:cs typeface="Arial"/>
              </a:rPr>
              <a:t>yn</a:t>
            </a:r>
            <a:r>
              <a:rPr lang="en-GB" sz="2100" dirty="0">
                <a:latin typeface="Arial"/>
                <a:cs typeface="Arial"/>
              </a:rPr>
              <a:t> y </a:t>
            </a:r>
            <a:r>
              <a:rPr lang="en-GB" sz="2100" dirty="0" err="1">
                <a:latin typeface="Arial"/>
                <a:cs typeface="Arial"/>
              </a:rPr>
              <a:t>gaeaf</a:t>
            </a:r>
            <a:endParaRPr lang="en-GB" sz="2100" b="1" dirty="0">
              <a:latin typeface="Arial"/>
              <a:cs typeface="Arial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F4DC6648-5593-B997-7AE7-87655E361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CECBF7-D6FA-AC7F-075F-0E12CCABDAA5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Atebion</a:t>
            </a:r>
            <a:endParaRPr lang="en-GB" sz="32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45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5764" y="3509613"/>
            <a:ext cx="5598349" cy="939405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lang="en-GB" sz="2999" dirty="0" err="1">
                <a:solidFill>
                  <a:srgbClr val="2A2A2A"/>
                </a:solidFill>
                <a:latin typeface="FS Emeric"/>
                <a:cs typeface="FS Emeric"/>
              </a:rPr>
              <a:t>Gallwch</a:t>
            </a:r>
            <a:r>
              <a:rPr lang="en-GB" sz="2999" dirty="0">
                <a:solidFill>
                  <a:srgbClr val="2A2A2A"/>
                </a:solidFill>
                <a:latin typeface="FS Emeric"/>
                <a:cs typeface="FS Emeric"/>
              </a:rPr>
              <a:t> chi </a:t>
            </a:r>
            <a:r>
              <a:rPr lang="en-GB" sz="2999" dirty="0" err="1">
                <a:solidFill>
                  <a:srgbClr val="2A2A2A"/>
                </a:solidFill>
                <a:latin typeface="FS Emeric"/>
                <a:cs typeface="FS Emeric"/>
              </a:rPr>
              <a:t>ddysgu</a:t>
            </a:r>
            <a:r>
              <a:rPr lang="en-GB" sz="2999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lang="en-GB" sz="2999" dirty="0" err="1">
                <a:solidFill>
                  <a:srgbClr val="2A2A2A"/>
                </a:solidFill>
                <a:latin typeface="FS Emeric"/>
                <a:cs typeface="FS Emeric"/>
              </a:rPr>
              <a:t>rhagor</a:t>
            </a:r>
            <a:r>
              <a:rPr lang="en-GB" sz="2999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lang="en-GB" sz="2999" dirty="0" err="1">
                <a:solidFill>
                  <a:srgbClr val="2A2A2A"/>
                </a:solidFill>
                <a:latin typeface="FS Emeric"/>
                <a:cs typeface="FS Emeric"/>
              </a:rPr>
              <a:t>yn</a:t>
            </a:r>
            <a:r>
              <a:rPr lang="en-GB" sz="2999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999" b="1" spc="-35" dirty="0">
                <a:solidFill>
                  <a:srgbClr val="578148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www.metoffice.gov.uk/schools</a:t>
            </a:r>
            <a:endParaRPr sz="2999" b="1" dirty="0">
              <a:solidFill>
                <a:srgbClr val="57814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897357" y="1445957"/>
            <a:ext cx="3204769" cy="5231473"/>
            <a:chOff x="6898802" y="1446565"/>
            <a:chExt cx="3206115" cy="5233670"/>
          </a:xfrm>
        </p:grpSpPr>
        <p:sp>
          <p:nvSpPr>
            <p:cNvPr id="4" name="object 4"/>
            <p:cNvSpPr/>
            <p:nvPr/>
          </p:nvSpPr>
          <p:spPr>
            <a:xfrm>
              <a:off x="7450851" y="4394046"/>
              <a:ext cx="907415" cy="2286000"/>
            </a:xfrm>
            <a:custGeom>
              <a:avLst/>
              <a:gdLst/>
              <a:ahLst/>
              <a:cxnLst/>
              <a:rect l="l" t="t" r="r" b="b"/>
              <a:pathLst>
                <a:path w="907415" h="2286000">
                  <a:moveTo>
                    <a:pt x="203860" y="0"/>
                  </a:moveTo>
                  <a:lnTo>
                    <a:pt x="0" y="1179245"/>
                  </a:lnTo>
                  <a:lnTo>
                    <a:pt x="448678" y="1180985"/>
                  </a:lnTo>
                  <a:lnTo>
                    <a:pt x="454367" y="2285784"/>
                  </a:lnTo>
                  <a:lnTo>
                    <a:pt x="907110" y="816521"/>
                  </a:lnTo>
                  <a:lnTo>
                    <a:pt x="442099" y="819213"/>
                  </a:lnTo>
                  <a:lnTo>
                    <a:pt x="578866" y="8077"/>
                  </a:lnTo>
                  <a:lnTo>
                    <a:pt x="203860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5" name="object 5"/>
            <p:cNvSpPr/>
            <p:nvPr/>
          </p:nvSpPr>
          <p:spPr>
            <a:xfrm>
              <a:off x="7457567" y="5262321"/>
              <a:ext cx="884555" cy="1356360"/>
            </a:xfrm>
            <a:custGeom>
              <a:avLst/>
              <a:gdLst/>
              <a:ahLst/>
              <a:cxnLst/>
              <a:rect l="l" t="t" r="r" b="b"/>
              <a:pathLst>
                <a:path w="884554" h="1356359">
                  <a:moveTo>
                    <a:pt x="483590" y="1300848"/>
                  </a:moveTo>
                  <a:lnTo>
                    <a:pt x="447040" y="1300848"/>
                  </a:lnTo>
                  <a:lnTo>
                    <a:pt x="447332" y="1356131"/>
                  </a:lnTo>
                  <a:lnTo>
                    <a:pt x="466547" y="1356131"/>
                  </a:lnTo>
                  <a:lnTo>
                    <a:pt x="483590" y="1300848"/>
                  </a:lnTo>
                  <a:close/>
                </a:path>
                <a:path w="884554" h="1356359">
                  <a:moveTo>
                    <a:pt x="516991" y="1192453"/>
                  </a:moveTo>
                  <a:lnTo>
                    <a:pt x="446481" y="1192453"/>
                  </a:lnTo>
                  <a:lnTo>
                    <a:pt x="446773" y="1247736"/>
                  </a:lnTo>
                  <a:lnTo>
                    <a:pt x="499960" y="1247736"/>
                  </a:lnTo>
                  <a:lnTo>
                    <a:pt x="516991" y="1192453"/>
                  </a:lnTo>
                  <a:close/>
                </a:path>
                <a:path w="884554" h="1356359">
                  <a:moveTo>
                    <a:pt x="550392" y="1084046"/>
                  </a:moveTo>
                  <a:lnTo>
                    <a:pt x="445922" y="1084046"/>
                  </a:lnTo>
                  <a:lnTo>
                    <a:pt x="446214" y="1139329"/>
                  </a:lnTo>
                  <a:lnTo>
                    <a:pt x="533361" y="1139329"/>
                  </a:lnTo>
                  <a:lnTo>
                    <a:pt x="550392" y="1084046"/>
                  </a:lnTo>
                  <a:close/>
                </a:path>
                <a:path w="884554" h="1356359">
                  <a:moveTo>
                    <a:pt x="583806" y="975639"/>
                  </a:moveTo>
                  <a:lnTo>
                    <a:pt x="445363" y="975639"/>
                  </a:lnTo>
                  <a:lnTo>
                    <a:pt x="445655" y="1030922"/>
                  </a:lnTo>
                  <a:lnTo>
                    <a:pt x="566762" y="1030922"/>
                  </a:lnTo>
                  <a:lnTo>
                    <a:pt x="583806" y="975639"/>
                  </a:lnTo>
                  <a:close/>
                </a:path>
                <a:path w="884554" h="1356359">
                  <a:moveTo>
                    <a:pt x="617207" y="867232"/>
                  </a:moveTo>
                  <a:lnTo>
                    <a:pt x="444804" y="867232"/>
                  </a:lnTo>
                  <a:lnTo>
                    <a:pt x="445096" y="922515"/>
                  </a:lnTo>
                  <a:lnTo>
                    <a:pt x="600176" y="922515"/>
                  </a:lnTo>
                  <a:lnTo>
                    <a:pt x="617207" y="867232"/>
                  </a:lnTo>
                  <a:close/>
                </a:path>
                <a:path w="884554" h="1356359">
                  <a:moveTo>
                    <a:pt x="650608" y="758837"/>
                  </a:moveTo>
                  <a:lnTo>
                    <a:pt x="444246" y="758837"/>
                  </a:lnTo>
                  <a:lnTo>
                    <a:pt x="444538" y="814120"/>
                  </a:lnTo>
                  <a:lnTo>
                    <a:pt x="633577" y="814120"/>
                  </a:lnTo>
                  <a:lnTo>
                    <a:pt x="650608" y="758837"/>
                  </a:lnTo>
                  <a:close/>
                </a:path>
                <a:path w="884554" h="1356359">
                  <a:moveTo>
                    <a:pt x="684009" y="650430"/>
                  </a:moveTo>
                  <a:lnTo>
                    <a:pt x="443687" y="650430"/>
                  </a:lnTo>
                  <a:lnTo>
                    <a:pt x="443979" y="705713"/>
                  </a:lnTo>
                  <a:lnTo>
                    <a:pt x="666978" y="705713"/>
                  </a:lnTo>
                  <a:lnTo>
                    <a:pt x="684009" y="650430"/>
                  </a:lnTo>
                  <a:close/>
                </a:path>
                <a:path w="884554" h="1356359">
                  <a:moveTo>
                    <a:pt x="717423" y="542023"/>
                  </a:moveTo>
                  <a:lnTo>
                    <a:pt x="443128" y="542023"/>
                  </a:lnTo>
                  <a:lnTo>
                    <a:pt x="443420" y="597306"/>
                  </a:lnTo>
                  <a:lnTo>
                    <a:pt x="700379" y="597306"/>
                  </a:lnTo>
                  <a:lnTo>
                    <a:pt x="717423" y="542023"/>
                  </a:lnTo>
                  <a:close/>
                </a:path>
                <a:path w="884554" h="1356359">
                  <a:moveTo>
                    <a:pt x="750824" y="433616"/>
                  </a:moveTo>
                  <a:lnTo>
                    <a:pt x="442582" y="433616"/>
                  </a:lnTo>
                  <a:lnTo>
                    <a:pt x="442861" y="488899"/>
                  </a:lnTo>
                  <a:lnTo>
                    <a:pt x="733793" y="488899"/>
                  </a:lnTo>
                  <a:lnTo>
                    <a:pt x="750824" y="433616"/>
                  </a:lnTo>
                  <a:close/>
                </a:path>
                <a:path w="884554" h="1356359">
                  <a:moveTo>
                    <a:pt x="784225" y="325208"/>
                  </a:moveTo>
                  <a:lnTo>
                    <a:pt x="442023" y="325208"/>
                  </a:lnTo>
                  <a:lnTo>
                    <a:pt x="442302" y="380492"/>
                  </a:lnTo>
                  <a:lnTo>
                    <a:pt x="767194" y="380492"/>
                  </a:lnTo>
                  <a:lnTo>
                    <a:pt x="784225" y="325208"/>
                  </a:lnTo>
                  <a:close/>
                </a:path>
                <a:path w="884554" h="1356359">
                  <a:moveTo>
                    <a:pt x="817626" y="216801"/>
                  </a:moveTo>
                  <a:lnTo>
                    <a:pt x="9550" y="216801"/>
                  </a:lnTo>
                  <a:lnTo>
                    <a:pt x="0" y="272084"/>
                  </a:lnTo>
                  <a:lnTo>
                    <a:pt x="800595" y="272084"/>
                  </a:lnTo>
                  <a:lnTo>
                    <a:pt x="817626" y="216801"/>
                  </a:lnTo>
                  <a:close/>
                </a:path>
                <a:path w="884554" h="1356359">
                  <a:moveTo>
                    <a:pt x="851039" y="108407"/>
                  </a:moveTo>
                  <a:lnTo>
                    <a:pt x="28295" y="108407"/>
                  </a:lnTo>
                  <a:lnTo>
                    <a:pt x="18745" y="163690"/>
                  </a:lnTo>
                  <a:lnTo>
                    <a:pt x="833996" y="163690"/>
                  </a:lnTo>
                  <a:lnTo>
                    <a:pt x="851039" y="108407"/>
                  </a:lnTo>
                  <a:close/>
                </a:path>
                <a:path w="884554" h="1356359">
                  <a:moveTo>
                    <a:pt x="884440" y="0"/>
                  </a:moveTo>
                  <a:lnTo>
                    <a:pt x="47040" y="0"/>
                  </a:lnTo>
                  <a:lnTo>
                    <a:pt x="37477" y="55283"/>
                  </a:lnTo>
                  <a:lnTo>
                    <a:pt x="867410" y="55283"/>
                  </a:lnTo>
                  <a:lnTo>
                    <a:pt x="884440" y="0"/>
                  </a:lnTo>
                  <a:close/>
                </a:path>
              </a:pathLst>
            </a:custGeom>
            <a:solidFill>
              <a:srgbClr val="161F24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6" name="object 6"/>
            <p:cNvSpPr/>
            <p:nvPr/>
          </p:nvSpPr>
          <p:spPr>
            <a:xfrm>
              <a:off x="8592887" y="1446565"/>
              <a:ext cx="53340" cy="793115"/>
            </a:xfrm>
            <a:custGeom>
              <a:avLst/>
              <a:gdLst/>
              <a:ahLst/>
              <a:cxnLst/>
              <a:rect l="l" t="t" r="r" b="b"/>
              <a:pathLst>
                <a:path w="53340" h="793114">
                  <a:moveTo>
                    <a:pt x="26504" y="0"/>
                  </a:moveTo>
                  <a:lnTo>
                    <a:pt x="16191" y="2082"/>
                  </a:lnTo>
                  <a:lnTo>
                    <a:pt x="7766" y="7761"/>
                  </a:lnTo>
                  <a:lnTo>
                    <a:pt x="2083" y="16185"/>
                  </a:lnTo>
                  <a:lnTo>
                    <a:pt x="0" y="26504"/>
                  </a:lnTo>
                  <a:lnTo>
                    <a:pt x="0" y="766292"/>
                  </a:lnTo>
                  <a:lnTo>
                    <a:pt x="2083" y="776604"/>
                  </a:lnTo>
                  <a:lnTo>
                    <a:pt x="7766" y="785025"/>
                  </a:lnTo>
                  <a:lnTo>
                    <a:pt x="16191" y="790702"/>
                  </a:lnTo>
                  <a:lnTo>
                    <a:pt x="26504" y="792784"/>
                  </a:lnTo>
                  <a:lnTo>
                    <a:pt x="36816" y="790702"/>
                  </a:lnTo>
                  <a:lnTo>
                    <a:pt x="45237" y="785025"/>
                  </a:lnTo>
                  <a:lnTo>
                    <a:pt x="50915" y="776604"/>
                  </a:lnTo>
                  <a:lnTo>
                    <a:pt x="52997" y="766292"/>
                  </a:lnTo>
                  <a:lnTo>
                    <a:pt x="52997" y="26504"/>
                  </a:lnTo>
                  <a:lnTo>
                    <a:pt x="50915" y="16185"/>
                  </a:lnTo>
                  <a:lnTo>
                    <a:pt x="45237" y="7761"/>
                  </a:lnTo>
                  <a:lnTo>
                    <a:pt x="36816" y="2082"/>
                  </a:lnTo>
                  <a:lnTo>
                    <a:pt x="26504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98802" y="1496505"/>
              <a:ext cx="3206017" cy="4488628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445764" y="7233347"/>
            <a:ext cx="1280892" cy="141005"/>
          </a:xfrm>
          <a:prstGeom prst="rect">
            <a:avLst/>
          </a:prstGeom>
        </p:spPr>
        <p:txBody>
          <a:bodyPr vert="horz" wrap="square" lIns="0" tIns="17773" rIns="0" bIns="0" rtlCol="0">
            <a:spAutoFit/>
          </a:bodyPr>
          <a:lstStyle/>
          <a:p>
            <a:pPr marL="12695">
              <a:spcBef>
                <a:spcPts val="140"/>
              </a:spcBef>
            </a:pPr>
            <a:r>
              <a:rPr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pPr marL="12695">
                <a:spcBef>
                  <a:spcPts val="140"/>
                </a:spcBef>
              </a:pPr>
              <a:t>11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727A38B-494E-2F09-653B-C75B2F9B5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CD3F0-B002-0C74-1F33-B1E924B337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5041" y="1417872"/>
            <a:ext cx="8227695" cy="525779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000" b="1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Cyfarwyddiadau</a:t>
            </a:r>
            <a:endParaRPr lang="en-GB" sz="2000" b="1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Rhannwch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y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grŵp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barau</a:t>
            </a:r>
            <a:endParaRPr lang="en-GB" sz="2000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457200" indent="-457200">
              <a:lnSpc>
                <a:spcPts val="2500"/>
              </a:lnSpc>
              <a:spcBef>
                <a:spcPts val="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Rhowch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sleidiau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5-9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iddyn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nhw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o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amodau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hinsawdd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gwag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cyfartalog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mewn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pum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lleoliad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o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gwmpas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y </a:t>
            </a:r>
            <a:r>
              <a:rPr lang="en-GB" sz="2000" dirty="0" err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byd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</a:p>
          <a:p>
            <a:pPr marL="457200" indent="-457200">
              <a:lnSpc>
                <a:spcPts val="2500"/>
              </a:lnSpc>
              <a:spcBef>
                <a:spcPts val="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Gan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ddefnyddio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sleid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3,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lliwiwch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bob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blwch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grid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ôl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yr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amodau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hinsawdd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cyfartalog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a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nodir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ym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mhob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blwch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grid.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Mae'r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sleid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hon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dangos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y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lleoliadau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ond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mewn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trefn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gymysg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gyfer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arweiniad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ychwanegol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</a:p>
          <a:p>
            <a:pPr marL="457200" indent="-457200">
              <a:lnSpc>
                <a:spcPts val="2500"/>
              </a:lnSpc>
              <a:spcBef>
                <a:spcPts val="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allan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nhw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ddyfalu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pa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leoliad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sy'n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cynrychioli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pa set o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flychau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grid. </a:t>
            </a:r>
          </a:p>
          <a:p>
            <a:pPr marL="457200" indent="-457200">
              <a:lnSpc>
                <a:spcPts val="2500"/>
              </a:lnSpc>
              <a:spcBef>
                <a:spcPts val="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Gyda'i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gilydd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maen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nhw’n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cynrychioli'r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amodau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hinsawdd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mewn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un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lleoliad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 </a:t>
            </a:r>
          </a:p>
          <a:p>
            <a:pPr marL="457200" indent="-457200">
              <a:lnSpc>
                <a:spcPts val="2500"/>
              </a:lnSpc>
              <a:spcBef>
                <a:spcPts val="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ôl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cwblhau'r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dasg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hon,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cymerwch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amser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feddwl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am y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gwahaniaethau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rhwng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yr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hinsoddau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hyn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mewn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gwahanol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leoliadau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</a:t>
            </a:r>
            <a:endParaRPr lang="en-GB" sz="2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6096C85-ED48-ABBC-CCB0-7C82311EC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48869" y="1558387"/>
            <a:ext cx="1082488" cy="5257800"/>
          </a:xfrm>
          <a:prstGeom prst="rect">
            <a:avLst/>
          </a:prstGeom>
        </p:spPr>
      </p:pic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261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5C3D86-9E2F-4F58-8A0F-EDB2AE858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6A3718-D5B0-4E87-B969-CE7A580E7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BF2AD0-F0E3-4B92-B299-8C8753DF9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64B22E-7E35-4F38-AE18-F9D13367524B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Lleoliadau</a:t>
            </a:r>
            <a:endParaRPr lang="en-GB" sz="32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60D469-AF26-3371-ABB8-F93D9D1313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7636" y="1585822"/>
            <a:ext cx="9352078" cy="473343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8000" indent="-28800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DU –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mae'r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hinsawdd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dymherus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gyda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hafau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cymharol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gynnes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gaeafau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mwyn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8000" indent="-28800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Anialwch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y Sahara –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mae'r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hinsawdd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sych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ac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felly'n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boeth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sych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, er y gall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fynd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oer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y nos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8000" indent="-28800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Môr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Canoldir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mae’r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hinsawdd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boeth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sych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haf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ac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oerach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gwlypach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gaeaf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8000" indent="-28800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Antarctica –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mae’r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hinsawdd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begynol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gydag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amodau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sy'n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oer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sych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gwyntog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8000" indent="-28800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Coedwig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law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Amazon –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mae'r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hinsawdd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boeth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llaith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iawn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8000" indent="-28800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222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B888B9-84CF-4E75-9745-0DB0AF030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D2DCE6-CE1F-4FF8-9393-03D5A8737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2F4D1D68-9ADB-527A-F3AF-2DF41459F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3B52C-B028-3EBF-1F63-9E5803E558D1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Allwedd</a:t>
            </a:r>
            <a:endParaRPr lang="en-GB" sz="32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97D293B-763C-E224-CA50-0471C374F68F}"/>
              </a:ext>
            </a:extLst>
          </p:cNvPr>
          <p:cNvGrpSpPr/>
          <p:nvPr/>
        </p:nvGrpSpPr>
        <p:grpSpPr>
          <a:xfrm>
            <a:off x="1944892" y="1773827"/>
            <a:ext cx="6975149" cy="4381502"/>
            <a:chOff x="1944892" y="1773827"/>
            <a:chExt cx="6975149" cy="438150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ACA1A6C-E778-4504-8744-4173953D9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892" y="1773827"/>
              <a:ext cx="6975149" cy="4381502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05D05EF-B103-B294-68D0-BFAEC4B02E71}"/>
                </a:ext>
              </a:extLst>
            </p:cNvPr>
            <p:cNvSpPr/>
            <p:nvPr/>
          </p:nvSpPr>
          <p:spPr>
            <a:xfrm>
              <a:off x="2021304" y="2911642"/>
              <a:ext cx="2201779" cy="541421"/>
            </a:xfrm>
            <a:prstGeom prst="rect">
              <a:avLst/>
            </a:prstGeom>
            <a:solidFill>
              <a:srgbClr val="E8042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0B2E408-2DC8-9477-A802-1D683EEA1076}"/>
                </a:ext>
              </a:extLst>
            </p:cNvPr>
            <p:cNvSpPr/>
            <p:nvPr/>
          </p:nvSpPr>
          <p:spPr>
            <a:xfrm>
              <a:off x="4331368" y="2911642"/>
              <a:ext cx="2201779" cy="868195"/>
            </a:xfrm>
            <a:prstGeom prst="rect">
              <a:avLst/>
            </a:prstGeom>
            <a:solidFill>
              <a:srgbClr val="FFD5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57B6BF5-C066-B7E5-7000-A87F2148F5A1}"/>
                </a:ext>
              </a:extLst>
            </p:cNvPr>
            <p:cNvSpPr/>
            <p:nvPr/>
          </p:nvSpPr>
          <p:spPr>
            <a:xfrm>
              <a:off x="6641431" y="2911642"/>
              <a:ext cx="2201779" cy="868195"/>
            </a:xfrm>
            <a:prstGeom prst="rect">
              <a:avLst/>
            </a:prstGeom>
            <a:solidFill>
              <a:srgbClr val="7AAF0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43D9C3B-A4FC-F038-A5E3-079A39D52C61}"/>
                </a:ext>
              </a:extLst>
            </p:cNvPr>
            <p:cNvSpPr/>
            <p:nvPr/>
          </p:nvSpPr>
          <p:spPr>
            <a:xfrm>
              <a:off x="4331368" y="5005137"/>
              <a:ext cx="2201779" cy="974558"/>
            </a:xfrm>
            <a:prstGeom prst="rect">
              <a:avLst/>
            </a:prstGeom>
            <a:solidFill>
              <a:srgbClr val="7ED8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1AB10D0-F71D-F119-1134-566F12C64E60}"/>
                </a:ext>
              </a:extLst>
            </p:cNvPr>
            <p:cNvSpPr/>
            <p:nvPr/>
          </p:nvSpPr>
          <p:spPr>
            <a:xfrm>
              <a:off x="6641431" y="5005137"/>
              <a:ext cx="2201779" cy="974558"/>
            </a:xfrm>
            <a:prstGeom prst="rect">
              <a:avLst/>
            </a:prstGeom>
            <a:solidFill>
              <a:srgbClr val="A108B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2023787-5FBD-C139-E397-E3FFE1D18E69}"/>
                </a:ext>
              </a:extLst>
            </p:cNvPr>
            <p:cNvSpPr/>
            <p:nvPr/>
          </p:nvSpPr>
          <p:spPr>
            <a:xfrm>
              <a:off x="2021304" y="4957011"/>
              <a:ext cx="2201779" cy="541421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itle 1">
              <a:extLst>
                <a:ext uri="{FF2B5EF4-FFF2-40B4-BE49-F238E27FC236}">
                  <a16:creationId xmlns:a16="http://schemas.microsoft.com/office/drawing/2014/main" id="{30CF886C-1700-0754-94BA-600538C70520}"/>
                </a:ext>
              </a:extLst>
            </p:cNvPr>
            <p:cNvSpPr txBox="1">
              <a:spLocks/>
            </p:cNvSpPr>
            <p:nvPr/>
          </p:nvSpPr>
          <p:spPr>
            <a:xfrm>
              <a:off x="2021304" y="2886006"/>
              <a:ext cx="2201779" cy="842827"/>
            </a:xfrm>
            <a:prstGeom prst="rect">
              <a:avLst/>
            </a:prstGeom>
          </p:spPr>
          <p:txBody>
            <a:bodyPr/>
            <a:lstStyle>
              <a:lvl1pPr algn="l" defTabSz="100794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85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32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Poeth</a:t>
              </a:r>
              <a:r>
                <a:rPr lang="en-GB" sz="32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en-GB" sz="32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32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</a:t>
              </a:r>
              <a:r>
                <a:rPr lang="en-GB" sz="32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sych</a:t>
              </a:r>
              <a:endPara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E5ECE2FC-CFAB-4B95-35DD-CEA3EE6D1486}"/>
                </a:ext>
              </a:extLst>
            </p:cNvPr>
            <p:cNvSpPr txBox="1">
              <a:spLocks/>
            </p:cNvSpPr>
            <p:nvPr/>
          </p:nvSpPr>
          <p:spPr>
            <a:xfrm>
              <a:off x="4331367" y="2886005"/>
              <a:ext cx="2201779" cy="842827"/>
            </a:xfrm>
            <a:prstGeom prst="rect">
              <a:avLst/>
            </a:prstGeom>
          </p:spPr>
          <p:txBody>
            <a:bodyPr/>
            <a:lstStyle>
              <a:lvl1pPr algn="l" defTabSz="100794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85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3200" dirty="0" err="1">
                  <a:latin typeface="Arial" panose="020B0604020202020204" pitchFamily="34" charset="0"/>
                  <a:cs typeface="Arial" panose="020B0604020202020204" pitchFamily="34" charset="0"/>
                </a:rPr>
                <a:t>Poeth</a:t>
              </a:r>
              <a:r>
                <a:rPr lang="en-GB" sz="3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en-GB" sz="32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3200" dirty="0">
                  <a:latin typeface="Arial" panose="020B0604020202020204" pitchFamily="34" charset="0"/>
                  <a:cs typeface="Arial" panose="020B0604020202020204" pitchFamily="34" charset="0"/>
                </a:rPr>
                <a:t>a </a:t>
              </a:r>
              <a:r>
                <a:rPr lang="en-GB" sz="3200" dirty="0" err="1">
                  <a:latin typeface="Arial" panose="020B0604020202020204" pitchFamily="34" charset="0"/>
                  <a:cs typeface="Arial" panose="020B0604020202020204" pitchFamily="34" charset="0"/>
                </a:rPr>
                <a:t>llaith</a:t>
              </a:r>
              <a:endParaRPr lang="en-GB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E98F34D4-35EF-1CE4-7DD1-4C5693A6F1B5}"/>
                </a:ext>
              </a:extLst>
            </p:cNvPr>
            <p:cNvSpPr txBox="1">
              <a:spLocks/>
            </p:cNvSpPr>
            <p:nvPr/>
          </p:nvSpPr>
          <p:spPr>
            <a:xfrm>
              <a:off x="6641430" y="2886005"/>
              <a:ext cx="2201779" cy="842827"/>
            </a:xfrm>
            <a:prstGeom prst="rect">
              <a:avLst/>
            </a:prstGeom>
          </p:spPr>
          <p:txBody>
            <a:bodyPr/>
            <a:lstStyle>
              <a:lvl1pPr algn="l" defTabSz="100794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85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32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Cynnes</a:t>
              </a:r>
              <a:br>
                <a:rPr lang="en-GB" sz="32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3200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</a:t>
              </a:r>
              <a:r>
                <a:rPr lang="en-GB" sz="32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gwlyb</a:t>
              </a:r>
              <a:endPara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8726BC38-6093-32BD-3771-9B6870E5F487}"/>
                </a:ext>
              </a:extLst>
            </p:cNvPr>
            <p:cNvSpPr txBox="1">
              <a:spLocks/>
            </p:cNvSpPr>
            <p:nvPr/>
          </p:nvSpPr>
          <p:spPr>
            <a:xfrm>
              <a:off x="2021304" y="5003567"/>
              <a:ext cx="2201779" cy="842827"/>
            </a:xfrm>
            <a:prstGeom prst="rect">
              <a:avLst/>
            </a:prstGeom>
          </p:spPr>
          <p:txBody>
            <a:bodyPr/>
            <a:lstStyle>
              <a:lvl1pPr algn="l" defTabSz="100794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85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3200" dirty="0" err="1">
                  <a:latin typeface="Arial" panose="020B0604020202020204" pitchFamily="34" charset="0"/>
                  <a:cs typeface="Arial" panose="020B0604020202020204" pitchFamily="34" charset="0"/>
                </a:rPr>
                <a:t>Mwyn</a:t>
              </a:r>
              <a:endParaRPr lang="en-GB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9B3534C6-2CED-984D-AF46-AA4DA4F1CBDE}"/>
                </a:ext>
              </a:extLst>
            </p:cNvPr>
            <p:cNvSpPr txBox="1">
              <a:spLocks/>
            </p:cNvSpPr>
            <p:nvPr/>
          </p:nvSpPr>
          <p:spPr>
            <a:xfrm>
              <a:off x="4331367" y="5003566"/>
              <a:ext cx="2201779" cy="842827"/>
            </a:xfrm>
            <a:prstGeom prst="rect">
              <a:avLst/>
            </a:prstGeom>
          </p:spPr>
          <p:txBody>
            <a:bodyPr/>
            <a:lstStyle>
              <a:lvl1pPr algn="l" defTabSz="100794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85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3200" dirty="0" err="1">
                  <a:latin typeface="Arial" panose="020B0604020202020204" pitchFamily="34" charset="0"/>
                  <a:cs typeface="Arial" panose="020B0604020202020204" pitchFamily="34" charset="0"/>
                </a:rPr>
                <a:t>Oer</a:t>
              </a:r>
              <a:br>
                <a:rPr lang="en-GB" sz="32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3200" dirty="0">
                  <a:latin typeface="Arial" panose="020B0604020202020204" pitchFamily="34" charset="0"/>
                  <a:cs typeface="Arial" panose="020B0604020202020204" pitchFamily="34" charset="0"/>
                </a:rPr>
                <a:t>a </a:t>
              </a:r>
              <a:r>
                <a:rPr lang="en-GB" sz="3200" dirty="0" err="1">
                  <a:latin typeface="Arial" panose="020B0604020202020204" pitchFamily="34" charset="0"/>
                  <a:cs typeface="Arial" panose="020B0604020202020204" pitchFamily="34" charset="0"/>
                </a:rPr>
                <a:t>sych</a:t>
              </a:r>
              <a:endParaRPr lang="en-GB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itle 1">
              <a:extLst>
                <a:ext uri="{FF2B5EF4-FFF2-40B4-BE49-F238E27FC236}">
                  <a16:creationId xmlns:a16="http://schemas.microsoft.com/office/drawing/2014/main" id="{570CB86A-27FC-4935-7CE1-BC26E95CA270}"/>
                </a:ext>
              </a:extLst>
            </p:cNvPr>
            <p:cNvSpPr txBox="1">
              <a:spLocks/>
            </p:cNvSpPr>
            <p:nvPr/>
          </p:nvSpPr>
          <p:spPr>
            <a:xfrm>
              <a:off x="6641430" y="5003566"/>
              <a:ext cx="2201779" cy="842827"/>
            </a:xfrm>
            <a:prstGeom prst="rect">
              <a:avLst/>
            </a:prstGeom>
          </p:spPr>
          <p:txBody>
            <a:bodyPr/>
            <a:lstStyle>
              <a:lvl1pPr algn="l" defTabSz="100794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85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3200" dirty="0" err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Gwyntog</a:t>
              </a:r>
              <a:endPara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241244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310AB1-C795-8595-BB17-5AC4BB904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pic>
        <p:nvPicPr>
          <p:cNvPr id="7" name="Picture 6" descr="A grid of letters and symbols&#10;&#10;Description automatically generated">
            <a:extLst>
              <a:ext uri="{FF2B5EF4-FFF2-40B4-BE49-F238E27FC236}">
                <a16:creationId xmlns:a16="http://schemas.microsoft.com/office/drawing/2014/main" id="{C84C1437-6508-D949-FAE1-8B9CF3B68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988" y="1614085"/>
            <a:ext cx="5245837" cy="47268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9DC8C1D-5946-E063-75E4-884EC2D53DCD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Lleoliad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626722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F7BE2FB8-4D2A-EFFF-D2A6-58620F989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9849C2-1F3F-281B-77F5-8AEF0CA3B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2988" y="1614085"/>
            <a:ext cx="5245837" cy="472681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7A4B3A1-0567-D0A9-471A-5E55183A2975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Lleoliad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1095618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E73C8785-A5B9-240E-586C-31F675E21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6C67A-EC50-556A-9A29-E49D1DE9E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2988" y="1614085"/>
            <a:ext cx="5245836" cy="472681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52ABE0C-3AB6-09D5-CBC1-058B064081F5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Lleoliad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3643715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D72033BA-0CA9-28A2-468F-D58C63410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F3B6E0-4538-CEFC-672D-3A1210560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2988" y="1619255"/>
            <a:ext cx="5245836" cy="472681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8C6A404-42D4-4F82-1206-2CAB1E6AB853}"/>
              </a:ext>
            </a:extLst>
          </p:cNvPr>
          <p:cNvSpPr txBox="1">
            <a:spLocks/>
          </p:cNvSpPr>
          <p:nvPr/>
        </p:nvSpPr>
        <p:spPr>
          <a:xfrm>
            <a:off x="7199084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Lleoliad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835813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3FD14671-05F3-E513-765B-D8FE3E545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B036E5-2CAC-9416-9270-0B4945484C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2988" y="1614085"/>
            <a:ext cx="5245836" cy="472681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6C661C7-7D9B-12CA-41A5-AC0EE4F480F7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Lleoliad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083498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Template" id="{1320F1E9-DA09-4B32-9DE8-423491AE89E8}" vid="{574DDA4F-38FF-43CC-B901-CCFCED5E79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5a6d21c-7db0-4b7e-981f-b4f22b02b9d8" xsi:nil="true"/>
    <lcf76f155ced4ddcb4097134ff3c332f xmlns="664c079a-65db-4f16-9339-b568bbcfd107">
      <Terms xmlns="http://schemas.microsoft.com/office/infopath/2007/PartnerControls"/>
    </lcf76f155ced4ddcb4097134ff3c332f>
    <SharedWithUsers xmlns="502a79df-4f52-4757-ac2f-753e065f4c93">
      <UserInfo>
        <DisplayName>Odell, Alexandra</DisplayName>
        <AccountId>1067</AccountId>
        <AccountType/>
      </UserInfo>
      <UserInfo>
        <DisplayName>Fuller, Elizabeth</DisplayName>
        <AccountId>1089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CE3E7C24FD94C8FA5A90D40C37F43" ma:contentTypeVersion="18" ma:contentTypeDescription="Create a new document." ma:contentTypeScope="" ma:versionID="16bf56eca43a7cee01996521e37ba827">
  <xsd:schema xmlns:xsd="http://www.w3.org/2001/XMLSchema" xmlns:xs="http://www.w3.org/2001/XMLSchema" xmlns:p="http://schemas.microsoft.com/office/2006/metadata/properties" xmlns:ns2="664c079a-65db-4f16-9339-b568bbcfd107" xmlns:ns3="502a79df-4f52-4757-ac2f-753e065f4c93" xmlns:ns4="95a6d21c-7db0-4b7e-981f-b4f22b02b9d8" targetNamespace="http://schemas.microsoft.com/office/2006/metadata/properties" ma:root="true" ma:fieldsID="52803f1690214cd681d4a9499ccf894d" ns2:_="" ns3:_="" ns4:_="">
    <xsd:import namespace="664c079a-65db-4f16-9339-b568bbcfd107"/>
    <xsd:import namespace="502a79df-4f52-4757-ac2f-753e065f4c93"/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4c079a-65db-4f16-9339-b568bbcfd1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1bb55a9-a1b5-4196-b12d-1833970ed36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2a79df-4f52-4757-ac2f-753e065f4c9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66a0db0d-daa0-4d37-a3c8-23c75645e0ee}" ma:internalName="TaxCatchAll" ma:showField="CatchAllData" ma:web="502a79df-4f52-4757-ac2f-753e065f4c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EC4B0B5-738D-44BF-B651-84D76DEBFC47}">
  <ds:schemaRefs>
    <ds:schemaRef ds:uri="502a79df-4f52-4757-ac2f-753e065f4c93"/>
    <ds:schemaRef ds:uri="http://purl.org/dc/dcmitype/"/>
    <ds:schemaRef ds:uri="95a6d21c-7db0-4b7e-981f-b4f22b02b9d8"/>
    <ds:schemaRef ds:uri="http://purl.org/dc/terms/"/>
    <ds:schemaRef ds:uri="http://schemas.microsoft.com/office/2006/documentManagement/types"/>
    <ds:schemaRef ds:uri="http://purl.org/dc/elements/1.1/"/>
    <ds:schemaRef ds:uri="664c079a-65db-4f16-9339-b568bbcfd107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97DEBA7-2073-48EC-989C-013EFB7CF2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C37892-ACF8-427D-942E-2F7177904C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4c079a-65db-4f16-9339-b568bbcfd107"/>
    <ds:schemaRef ds:uri="502a79df-4f52-4757-ac2f-753e065f4c93"/>
    <ds:schemaRef ds:uri="95a6d21c-7db0-4b7e-981f-b4f22b02b9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Presentation_Template1</Template>
  <TotalTime>297</TotalTime>
  <Words>435</Words>
  <Application>Microsoft Office PowerPoint</Application>
  <PresentationFormat>Custom</PresentationFormat>
  <Paragraphs>51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</vt:lpstr>
      <vt:lpstr>Calibri</vt:lpstr>
      <vt:lpstr>Calibri Light</vt:lpstr>
      <vt:lpstr>FS Emeric</vt:lpstr>
      <vt:lpstr>Office Theme</vt:lpstr>
      <vt:lpstr>Sesiwn 1 Ein  Hinsawdd - Gêm paru hinsawdd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Griffiths, Rebecca (Education Outreach)</dc:creator>
  <cp:lastModifiedBy>Lesley Challenger</cp:lastModifiedBy>
  <cp:revision>25</cp:revision>
  <dcterms:created xsi:type="dcterms:W3CDTF">2020-11-04T10:36:18Z</dcterms:created>
  <dcterms:modified xsi:type="dcterms:W3CDTF">2025-01-15T10:06:15Z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0x010100503CE3E7C24FD94C8FA5A90D40C37F43</vt:lpwstr>
  </property>
  <property fmtid="{D5CDD505-2E9C-101B-9397-08002B2CF9AE}" pid="3" name="SharedWithUsers">
    <vt:lpwstr>1067;#Odell, Alexandra;#1089;#Fuller, Elizabeth</vt:lpwstr>
  </property>
  <property fmtid="{D5CDD505-2E9C-101B-9397-08002B2CF9AE}" pid="4" name="MediaServiceImageTags">
    <vt:lpwstr/>
  </property>
</Properties>
</file>