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5"/>
  </p:notesMasterIdLst>
  <p:sldIdLst>
    <p:sldId id="286" r:id="rId5"/>
    <p:sldId id="288" r:id="rId6"/>
    <p:sldId id="289" r:id="rId7"/>
    <p:sldId id="290" r:id="rId8"/>
    <p:sldId id="291" r:id="rId9"/>
    <p:sldId id="292" r:id="rId10"/>
    <p:sldId id="293" r:id="rId11"/>
    <p:sldId id="283" r:id="rId12"/>
    <p:sldId id="256" r:id="rId13"/>
    <p:sldId id="294" r:id="rId1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512688A-337B-7EC1-8143-967157C629C4}" name="Freya Garry" initials="FG" userId="S::freya.garry@metoffice.gov.uk::5f968e87-94eb-463f-94c7-9aa88b943bdc" providerId="AD"/>
  <p188:author id="{DA9405A5-6C00-0A16-026D-47C7AD206281}" name="Lesley Challenger" initials="LC" userId="S::lesley.challenger@metoffice.gov.uk::67b8c638-a0fc-4dce-8f06-c244b4dd48a2" providerId="AD"/>
  <p188:author id="{6F1B56B5-01C1-A956-1D9E-D67A0741CAD4}" name="Rebecca Griffiths" initials="RG" userId="S::rebecca.a.griffiths@metoffice.gov.uk::43b75ad5-c589-4f8f-9855-a0f9b56adc1d" providerId="AD"/>
  <p188:author id="{E9CCE4D5-A15C-5822-3361-C7B9DCF3A016}" name="Mark Machin" initials="MM" userId="S::mark.machin@metoffice.gov.uk::92c63d0b-4989-47f0-8835-dd0e3f16631a" providerId="AD"/>
  <p188:author id="{C6060FE0-4F32-3998-3E71-1EC14FB172D2}" name="Rachel Perks" initials="RP" userId="S::rachel.perks@metoffice.gov.uk::aed10ed1-bab1-4d37-bb18-11f706a0a07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8148"/>
    <a:srgbClr val="66FF3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A5D413-04BA-412F-84A2-D60E24F7F1A3}" v="8" dt="2024-10-04T08:04:02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/>
    <p:restoredTop sz="94658"/>
  </p:normalViewPr>
  <p:slideViewPr>
    <p:cSldViewPr snapToGrid="0">
      <p:cViewPr varScale="1">
        <p:scale>
          <a:sx n="102" d="100"/>
          <a:sy n="102" d="100"/>
        </p:scale>
        <p:origin x="12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sley Challenger" userId="67b8c638-a0fc-4dce-8f06-c244b4dd48a2" providerId="ADAL" clId="{1FA5D413-04BA-412F-84A2-D60E24F7F1A3}"/>
    <pc:docChg chg="modSld">
      <pc:chgData name="Lesley Challenger" userId="67b8c638-a0fc-4dce-8f06-c244b4dd48a2" providerId="ADAL" clId="{1FA5D413-04BA-412F-84A2-D60E24F7F1A3}" dt="2024-10-01T14:45:52.500" v="0" actId="20577"/>
      <pc:docMkLst>
        <pc:docMk/>
      </pc:docMkLst>
      <pc:sldChg chg="modSp mod">
        <pc:chgData name="Lesley Challenger" userId="67b8c638-a0fc-4dce-8f06-c244b4dd48a2" providerId="ADAL" clId="{1FA5D413-04BA-412F-84A2-D60E24F7F1A3}" dt="2024-10-01T14:45:52.500" v="0" actId="20577"/>
        <pc:sldMkLst>
          <pc:docMk/>
          <pc:sldMk cId="0" sldId="286"/>
        </pc:sldMkLst>
        <pc:spChg chg="mod">
          <ac:chgData name="Lesley Challenger" userId="67b8c638-a0fc-4dce-8f06-c244b4dd48a2" providerId="ADAL" clId="{1FA5D413-04BA-412F-84A2-D60E24F7F1A3}" dt="2024-10-01T14:45:52.500" v="0" actId="20577"/>
          <ac:spMkLst>
            <pc:docMk/>
            <pc:sldMk cId="0" sldId="286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595E8-8A16-4312-8B80-623CDB896D33}" type="datetimeFigureOut">
              <a:rPr lang="en-GB" smtClean="0"/>
              <a:t>04/10/2024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73B3A-CCD8-4933-B889-0193325866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236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metoffice.gov.uk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89069-DF07-4003-A640-558BC3D3F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69" y="-4437"/>
            <a:ext cx="10695782" cy="7556500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4CE4C6DB-7B5D-49BF-AAD1-4CA28EDD3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1109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859082E-A32C-40BC-B256-CD3AD5482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" y="0"/>
            <a:ext cx="10692928" cy="755967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36D1241-C7BB-4742-823B-A887C480BB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6" name="Footer Placeholder 5">
            <a:extLst>
              <a:ext uri="{FF2B5EF4-FFF2-40B4-BE49-F238E27FC236}">
                <a16:creationId xmlns:a16="http://schemas.microsoft.com/office/drawing/2014/main" id="{5E16F915-BC77-469A-B10C-52485834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C1DCD419-54A8-443F-AF89-EEFC7A98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19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F7F9E2-7EEE-4AA5-BA34-67368C8A23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0BF00FC5-6B56-40C2-880A-0E9F0C6EAB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F60F95BE-496E-4D51-A1AF-B7642526E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7DC1E0B-6CB2-4D09-9847-201297A08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1F8D09A6-A4AB-4DC4-B41B-C9578DAE29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860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A7F5012-3BD5-4047-82A6-C2E3ED05B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47"/>
            <a:ext cx="10692038" cy="7565522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AB935B8-E7E1-4960-8932-FFAC3103C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BE47F705-887C-45B9-AE29-8DC2FBE7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ED9E87D-DA85-4F3C-87B3-C2A7E47C3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87AC751B-795D-4C67-B8EA-8585EFFC5D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1B7C26D-A44C-4510-8B3E-D4B4A79B61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96F9C643-1748-49A8-8827-AA7BF6D09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5B66FE4E-F131-4C66-B59D-B06AF9C9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71390DA-382B-4E22-A089-22597AD9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84C81489-0439-4377-9575-E7628E0F91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118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y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F931FA-CD9F-4E2D-98EB-56EB213854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18D94F52-76DE-447D-ADCB-70DDD216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DBEA358D-7C59-47FA-BDAB-054F041B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2A8682A-0846-486F-90FF-E394D2A0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953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MO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461574-173B-4FAA-B054-67429DF969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34B4E4D4-ABC2-469C-9A18-EE0F1CC1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30F9366-3289-46E7-A3CF-4E22E2870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0EED530-C21B-4BCF-9BF5-D8D52FD4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11870C5-DCD3-4F82-AE07-77DF73560D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691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MO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4A6D96-2FA0-481F-A90E-27D1EB177F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D09ED1DD-85FE-46D1-B71A-A70783F9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2CE672A-89CB-431B-B6A6-B7AFB21EE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B1DA5D4-2311-48D9-8A5A-AD697DAA8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890E41C-A8DD-42A2-87E6-26EAA31B20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83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560C02-A55C-48BF-BBA5-1A00F5118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F006A96-B8C3-4DB5-8D65-668A28535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D8366A1-2E35-40A1-8071-3578B269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A8D54388-9068-4450-9007-3D65D9B7D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113B45A-FF43-4F6A-96E3-2798D29B37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026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ran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56FE9E-F62B-4207-86F9-80F7EE45B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4F924A03-9E1C-4ADB-A006-88F468B5A9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8211692D-CDF4-45A6-BD78-1ED6D67B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D58D2854-502D-43DF-87FC-B2A3EF47A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0FDAAC8-5478-4F6E-9B8D-11CB64C8D5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468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2466976"/>
            <a:ext cx="10691813" cy="50927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646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4657" y="1028445"/>
            <a:ext cx="10102500" cy="132277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Questions?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84619" y="2967926"/>
            <a:ext cx="10012538" cy="454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2352"/>
              <a:t>For more information, </a:t>
            </a:r>
            <a:r>
              <a:rPr lang="fr-BE" sz="2352" err="1"/>
              <a:t>please</a:t>
            </a:r>
            <a:r>
              <a:rPr lang="fr-BE" sz="2352"/>
              <a:t> contact</a:t>
            </a:r>
            <a:endParaRPr lang="en-GB" sz="2352"/>
          </a:p>
        </p:txBody>
      </p:sp>
      <p:sp>
        <p:nvSpPr>
          <p:cNvPr id="10" name="TextBox 9"/>
          <p:cNvSpPr txBox="1"/>
          <p:nvPr userDrawn="1"/>
        </p:nvSpPr>
        <p:spPr>
          <a:xfrm>
            <a:off x="1226494" y="3882933"/>
            <a:ext cx="9170663" cy="454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BE" sz="2352">
                <a:hlinkClick r:id="rId2"/>
              </a:rPr>
              <a:t>www.metoffice.gov.uk</a:t>
            </a:r>
            <a:r>
              <a:rPr lang="fr-BE" sz="2352"/>
              <a:t> or @</a:t>
            </a:r>
            <a:r>
              <a:rPr lang="fr-BE" sz="2352" err="1"/>
              <a:t>MetOfficeLearn</a:t>
            </a:r>
            <a:r>
              <a:rPr lang="fr-BE" sz="2352"/>
              <a:t> on Twitter</a:t>
            </a:r>
            <a:endParaRPr lang="en-GB" sz="2352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226494" y="5870602"/>
            <a:ext cx="9170663" cy="529111"/>
          </a:xfrm>
        </p:spPr>
        <p:txBody>
          <a:bodyPr anchor="ctr"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US"/>
              <a:t>Insert your phone number here or use </a:t>
            </a:r>
            <a:r>
              <a:rPr lang="en-GB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0370 900 0100</a:t>
            </a:r>
            <a:endParaRPr lang="en-GB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226494" y="4863019"/>
            <a:ext cx="9170663" cy="529111"/>
          </a:xfrm>
        </p:spPr>
        <p:txBody>
          <a:bodyPr anchor="ctr">
            <a:normAutofit/>
          </a:bodyPr>
          <a:lstStyle>
            <a:lvl1pPr marL="0" indent="0">
              <a:buNone/>
              <a:defRPr sz="2352"/>
            </a:lvl1pPr>
          </a:lstStyle>
          <a:p>
            <a:pPr lvl="0"/>
            <a:r>
              <a:rPr lang="en-US"/>
              <a:t>Insert your e-mail here or use stem@metoffice.gov.uk </a:t>
            </a:r>
            <a:endParaRPr lang="en-GB"/>
          </a:p>
        </p:txBody>
      </p:sp>
      <p:pic>
        <p:nvPicPr>
          <p:cNvPr id="13" name="email-icon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1124" y="4840144"/>
            <a:ext cx="557628" cy="582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hone-icon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46314" y="5833491"/>
            <a:ext cx="647248" cy="582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web-icon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505126" y="3846795"/>
            <a:ext cx="729623" cy="582022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Date Placeholder 4">
            <a:extLst>
              <a:ext uri="{FF2B5EF4-FFF2-40B4-BE49-F238E27FC236}">
                <a16:creationId xmlns:a16="http://schemas.microsoft.com/office/drawing/2014/main" id="{1F2784FB-FD3F-4799-95DD-E29B20D4BF7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7" name="Footer Placeholder 5">
            <a:extLst>
              <a:ext uri="{FF2B5EF4-FFF2-40B4-BE49-F238E27FC236}">
                <a16:creationId xmlns:a16="http://schemas.microsoft.com/office/drawing/2014/main" id="{77615250-9476-4BB4-907C-42C54E28717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4A51EBC9-DE0B-40C2-887A-972298E75F8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6B9DB8A-A118-4140-8041-B68E227762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45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A6CA65-8EA0-461F-910F-CC093F9BF5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69" y="-13556"/>
            <a:ext cx="10695782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A4482283-50C7-4331-AA2A-ED7013E69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47847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3CF939-F9BD-4EDC-A988-0A24C4416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C8CC-363D-4EED-BF4D-1B5B10B87DE3}" type="datetimeFigureOut">
              <a:rPr lang="en-GB" smtClean="0"/>
              <a:t>04/10/2024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0CF4FA-7B29-406E-9B13-43A82752D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58A7B0-B168-477C-BE89-B02D2309A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DE47-0919-46F2-9AA7-2E514B9626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764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695">
              <a:spcBef>
                <a:spcPts val="140"/>
              </a:spcBef>
            </a:pPr>
            <a:r>
              <a:rPr lang="en-GB"/>
              <a:t>©</a:t>
            </a:r>
            <a:r>
              <a:rPr lang="en-GB" spc="-5"/>
              <a:t> </a:t>
            </a:r>
            <a:r>
              <a:rPr lang="en-GB"/>
              <a:t>Crown</a:t>
            </a:r>
            <a:r>
              <a:rPr lang="en-GB" spc="10"/>
              <a:t> </a:t>
            </a:r>
            <a:r>
              <a:rPr lang="en-GB"/>
              <a:t>Copyright</a:t>
            </a:r>
            <a:r>
              <a:rPr lang="en-GB" spc="5"/>
              <a:t> </a:t>
            </a:r>
            <a:r>
              <a:rPr lang="en-GB" spc="-10"/>
              <a:t>2022,</a:t>
            </a:r>
            <a:r>
              <a:rPr lang="en-GB" spc="10"/>
              <a:t> </a:t>
            </a:r>
            <a:r>
              <a:rPr lang="en-GB"/>
              <a:t>Met</a:t>
            </a:r>
            <a:r>
              <a:rPr lang="en-GB" spc="10"/>
              <a:t> </a:t>
            </a:r>
            <a:r>
              <a:rPr lang="en-GB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2DF8E9-8344-53DA-4C5D-5384F30BDF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6"/>
            <a:ext cx="10691813" cy="755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2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91FF18-6862-4457-9B1A-1F03C7B0D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0E2BA454-53FC-4F35-91B2-44FA9C3E6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778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M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0B5C3E-FB56-4A15-A0FE-D0C9216CD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63" y="0"/>
            <a:ext cx="10695976" cy="7559675"/>
          </a:xfrm>
          <a:prstGeom prst="rect">
            <a:avLst/>
          </a:prstGeom>
        </p:spPr>
      </p:pic>
      <p:sp>
        <p:nvSpPr>
          <p:cNvPr id="10" name="Title 15">
            <a:extLst>
              <a:ext uri="{FF2B5EF4-FFF2-40B4-BE49-F238E27FC236}">
                <a16:creationId xmlns:a16="http://schemas.microsoft.com/office/drawing/2014/main" id="{2CB9EADF-E0C0-4A2A-9F5F-84721429D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283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04E3B59-EE17-4CBA-A325-84A89207EC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65" y="-1"/>
            <a:ext cx="10695978" cy="7559675"/>
          </a:xfrm>
          <a:prstGeom prst="rect">
            <a:avLst/>
          </a:prstGeom>
        </p:spPr>
      </p:pic>
      <p:sp>
        <p:nvSpPr>
          <p:cNvPr id="11" name="Title 15">
            <a:extLst>
              <a:ext uri="{FF2B5EF4-FFF2-40B4-BE49-F238E27FC236}">
                <a16:creationId xmlns:a16="http://schemas.microsoft.com/office/drawing/2014/main" id="{3E5775EF-5294-4989-81E0-CA204478B8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7928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722470" cy="75813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657" y="1026476"/>
            <a:ext cx="5865105" cy="1701527"/>
          </a:xfrm>
        </p:spPr>
        <p:txBody>
          <a:bodyPr anchor="b">
            <a:normAutofit/>
          </a:bodyPr>
          <a:lstStyle>
            <a:lvl1pPr algn="l">
              <a:defRPr sz="4703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656" y="3129180"/>
            <a:ext cx="5067208" cy="2666572"/>
          </a:xfrm>
        </p:spPr>
        <p:txBody>
          <a:bodyPr/>
          <a:lstStyle>
            <a:lvl1pPr marL="0" indent="0" algn="l">
              <a:buNone/>
              <a:defRPr sz="2646">
                <a:solidFill>
                  <a:schemeClr val="bg2"/>
                </a:solidFill>
              </a:defRPr>
            </a:lvl1pPr>
            <a:lvl2pPr marL="503994" indent="0" algn="ctr">
              <a:buNone/>
              <a:defRPr sz="2205"/>
            </a:lvl2pPr>
            <a:lvl3pPr marL="1007989" indent="0" algn="ctr">
              <a:buNone/>
              <a:defRPr sz="1984"/>
            </a:lvl3pPr>
            <a:lvl4pPr marL="1511983" indent="0" algn="ctr">
              <a:buNone/>
              <a:defRPr sz="1764"/>
            </a:lvl4pPr>
            <a:lvl5pPr marL="2015978" indent="0" algn="ctr">
              <a:buNone/>
              <a:defRPr sz="1764"/>
            </a:lvl5pPr>
            <a:lvl6pPr marL="2519972" indent="0" algn="ctr">
              <a:buNone/>
              <a:defRPr sz="1764"/>
            </a:lvl6pPr>
            <a:lvl7pPr marL="3023967" indent="0" algn="ctr">
              <a:buNone/>
              <a:defRPr sz="1764"/>
            </a:lvl7pPr>
            <a:lvl8pPr marL="3527961" indent="0" algn="ctr">
              <a:buNone/>
              <a:defRPr sz="1764"/>
            </a:lvl8pPr>
            <a:lvl9pPr marL="4031955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960419"/>
            <a:ext cx="10691813" cy="599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11" rIns="529111" rtlCol="0" anchor="ctr"/>
          <a:lstStyle/>
          <a:p>
            <a:pPr algn="l" defTabSz="662659">
              <a:tabLst/>
            </a:pPr>
            <a:r>
              <a:rPr lang="fr-BE" sz="1176">
                <a:solidFill>
                  <a:schemeClr val="bg2"/>
                </a:solidFill>
              </a:rPr>
              <a:t>www.metoffice.gov.uk	</a:t>
            </a:r>
            <a:endParaRPr lang="en-GB" sz="1176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930999" y="6960419"/>
            <a:ext cx="5760814" cy="599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11" rIns="529111" rtlCol="0" anchor="ctr"/>
          <a:lstStyle/>
          <a:p>
            <a:pPr algn="r" defTabSz="662659">
              <a:tabLst/>
            </a:pPr>
            <a:r>
              <a:rPr lang="fr-BE" sz="1176">
                <a:solidFill>
                  <a:schemeClr val="bg2"/>
                </a:solidFill>
              </a:rPr>
              <a:t>© Crown Copyright</a:t>
            </a:r>
            <a:r>
              <a:rPr lang="fr-BE" sz="1176" baseline="0">
                <a:solidFill>
                  <a:schemeClr val="bg2"/>
                </a:solidFill>
              </a:rPr>
              <a:t> 2018, Met Office</a:t>
            </a:r>
            <a:endParaRPr lang="en-GB" sz="1176">
              <a:solidFill>
                <a:schemeClr val="bg2"/>
              </a:solidFill>
            </a:endParaRPr>
          </a:p>
        </p:txBody>
      </p:sp>
      <p:pic>
        <p:nvPicPr>
          <p:cNvPr id="12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8695" y="79367"/>
            <a:ext cx="2818749" cy="83070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5388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444286C-D820-424B-A0B4-46140C532E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8E232B2-A277-462D-8DE7-BB3DCC844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499" y="2389187"/>
            <a:ext cx="8472973" cy="354508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27920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7700" y="1695450"/>
            <a:ext cx="9505950" cy="4914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3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31BB28B-3E0F-4127-BFE2-4954432E6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427" y="3610947"/>
            <a:ext cx="4674442" cy="579437"/>
          </a:xfrm>
        </p:spPr>
        <p:txBody>
          <a:bodyPr>
            <a:normAutofit/>
          </a:bodyPr>
          <a:lstStyle>
            <a:lvl1pPr marL="0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/>
              <a:t>INTRODUCTION</a:t>
            </a:r>
          </a:p>
          <a:p>
            <a:pPr lvl="0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58029C6-354A-4430-B66C-E307D4B8B3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  <p:sp>
        <p:nvSpPr>
          <p:cNvPr id="18" name="Date Placeholder 4">
            <a:extLst>
              <a:ext uri="{FF2B5EF4-FFF2-40B4-BE49-F238E27FC236}">
                <a16:creationId xmlns:a16="http://schemas.microsoft.com/office/drawing/2014/main" id="{51045C78-579B-4699-801C-3E5F06EE2E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9" name="Footer Placeholder 5">
            <a:extLst>
              <a:ext uri="{FF2B5EF4-FFF2-40B4-BE49-F238E27FC236}">
                <a16:creationId xmlns:a16="http://schemas.microsoft.com/office/drawing/2014/main" id="{92DEE06D-E97B-45FD-B24B-9803B97B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DD86AF56-5B53-489B-B676-422D25807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68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525ED8F-AC7F-4939-B213-1FC7E3769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1D4506DF-F794-45E3-8B89-E9BE2A863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416EAEFC-4A41-4070-9182-CA0FF9552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714" r:id="rId6"/>
    <p:sldLayoutId id="2147483684" r:id="rId7"/>
    <p:sldLayoutId id="2147483680" r:id="rId8"/>
    <p:sldLayoutId id="2147483678" r:id="rId9"/>
    <p:sldLayoutId id="2147483679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735" r:id="rId19"/>
    <p:sldLayoutId id="2147483736" r:id="rId20"/>
    <p:sldLayoutId id="2147483737" r:id="rId21"/>
  </p:sldLayoutIdLst>
  <p:hf hdr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557096" y="1119839"/>
            <a:ext cx="8464359" cy="1120558"/>
          </a:xfrm>
          <a:prstGeom prst="rect">
            <a:avLst/>
          </a:prstGeom>
        </p:spPr>
        <p:txBody>
          <a:bodyPr vert="horz" wrap="square" lIns="0" tIns="12695" rIns="0" bIns="0" rtlCol="0" anchor="ctr">
            <a:spAutoFit/>
          </a:bodyPr>
          <a:lstStyle/>
          <a:p>
            <a:pPr marL="12695">
              <a:lnSpc>
                <a:spcPct val="100000"/>
              </a:lnSpc>
              <a:spcBef>
                <a:spcPts val="100"/>
              </a:spcBef>
            </a:pP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Session 3 </a:t>
            </a:r>
            <a:b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</a:b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Climate change and impacts</a:t>
            </a:r>
            <a:endParaRPr sz="3599" dirty="0">
              <a:solidFill>
                <a:schemeClr val="bg1"/>
              </a:solidFill>
              <a:latin typeface="FS Emeric"/>
              <a:cs typeface="FS Emer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57138" y="552514"/>
            <a:ext cx="1387527" cy="228043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399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sz="1399" spc="-3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1399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399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310AB1-C795-8595-BB17-5AC4BB90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3865ED-D4EC-B174-AA9A-4ACF4BAFEB7D}"/>
              </a:ext>
            </a:extLst>
          </p:cNvPr>
          <p:cNvSpPr txBox="1"/>
          <p:nvPr/>
        </p:nvSpPr>
        <p:spPr>
          <a:xfrm>
            <a:off x="728651" y="4177625"/>
            <a:ext cx="229234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Energy 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8C4251-6E02-35E4-86E5-9182D0CE3427}"/>
              </a:ext>
            </a:extLst>
          </p:cNvPr>
          <p:cNvSpPr txBox="1"/>
          <p:nvPr/>
        </p:nvSpPr>
        <p:spPr>
          <a:xfrm>
            <a:off x="4351527" y="4177625"/>
            <a:ext cx="229234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7F980B-6755-CC16-2F9B-BCC34A37FDD7}"/>
              </a:ext>
            </a:extLst>
          </p:cNvPr>
          <p:cNvSpPr txBox="1"/>
          <p:nvPr/>
        </p:nvSpPr>
        <p:spPr>
          <a:xfrm>
            <a:off x="7685036" y="4177625"/>
            <a:ext cx="229234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Encourage others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32699-E1C2-2B03-90C1-1B3D9F29169E}"/>
              </a:ext>
            </a:extLst>
          </p:cNvPr>
          <p:cNvSpPr txBox="1"/>
          <p:nvPr/>
        </p:nvSpPr>
        <p:spPr>
          <a:xfrm>
            <a:off x="467052" y="1249232"/>
            <a:ext cx="3153758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Reduce, re- use and recycle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FDF41C-AB97-6BEE-D32C-48A514803CDD}"/>
              </a:ext>
            </a:extLst>
          </p:cNvPr>
          <p:cNvSpPr txBox="1"/>
          <p:nvPr/>
        </p:nvSpPr>
        <p:spPr>
          <a:xfrm>
            <a:off x="3788981" y="1249232"/>
            <a:ext cx="3153758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Plant trees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29CAD9-E9D9-1E52-9284-4F4AF6213FD4}"/>
              </a:ext>
            </a:extLst>
          </p:cNvPr>
          <p:cNvSpPr txBox="1"/>
          <p:nvPr/>
        </p:nvSpPr>
        <p:spPr>
          <a:xfrm>
            <a:off x="7110907" y="1249232"/>
            <a:ext cx="3113853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Transport</a:t>
            </a:r>
          </a:p>
        </p:txBody>
      </p:sp>
      <p:pic>
        <p:nvPicPr>
          <p:cNvPr id="17" name="Picture 16" descr="A person holding a bag of paper and cardboard&#10;&#10;Description automatically generated">
            <a:extLst>
              <a:ext uri="{FF2B5EF4-FFF2-40B4-BE49-F238E27FC236}">
                <a16:creationId xmlns:a16="http://schemas.microsoft.com/office/drawing/2014/main" id="{FDBB13D2-72A5-C017-F196-B3C82F9CE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53" y="1610937"/>
            <a:ext cx="3028504" cy="24210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F60867-8D75-0D6D-9168-A09D0EF20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58"/>
          <a:stretch/>
        </p:blipFill>
        <p:spPr>
          <a:xfrm>
            <a:off x="3227873" y="1610938"/>
            <a:ext cx="3635915" cy="242109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EDCBE94-ED8A-4AE2-AC47-EEDB2AFEB8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5092" y="1590112"/>
            <a:ext cx="3028504" cy="244191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0B8387B-AFAD-737E-8729-78413326A0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052" y="4538862"/>
            <a:ext cx="3028504" cy="24099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E2197D-453F-414D-8177-192DFD624E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64990" y="4538862"/>
            <a:ext cx="3015119" cy="24099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448364D-6913-646F-F1FC-94081807CEE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04"/>
          <a:stretch/>
        </p:blipFill>
        <p:spPr>
          <a:xfrm>
            <a:off x="7129743" y="4548640"/>
            <a:ext cx="3113853" cy="240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287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830286" y="347343"/>
            <a:ext cx="732971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emissions – temperature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14BF90C4-C4A0-01CC-34C0-BC35660EA3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83144" y="1518343"/>
            <a:ext cx="3563704" cy="516018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6782765" y="3632334"/>
            <a:ext cx="3819645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/>
              </a:rPr>
              <a:t>Mean temperature change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/>
              </a:rPr>
              <a:t>(°C) </a:t>
            </a:r>
            <a:br>
              <a:rPr lang="en-GB" dirty="0">
                <a:latin typeface="Arial" panose="020B0604020202020204" pitchFamily="34" charset="0"/>
                <a:cs typeface="Arial"/>
              </a:rPr>
            </a:br>
            <a:r>
              <a:rPr lang="en-GB" dirty="0">
                <a:latin typeface="Arial" panose="020B0604020202020204" pitchFamily="34" charset="0"/>
                <a:cs typeface="Arial"/>
              </a:rPr>
              <a:t>in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Summer for 2080-2098</a:t>
            </a:r>
          </a:p>
        </p:txBody>
      </p:sp>
    </p:spTree>
    <p:extLst>
      <p:ext uri="{BB962C8B-B14F-4D97-AF65-F5344CB8AC3E}">
        <p14:creationId xmlns:p14="http://schemas.microsoft.com/office/powerpoint/2010/main" val="3379261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830286" y="347343"/>
            <a:ext cx="732971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emissions – temperature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6782765" y="3632334"/>
            <a:ext cx="3819645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/>
              </a:rPr>
              <a:t>Mean temperature change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/>
              </a:rPr>
              <a:t>(°C) </a:t>
            </a:r>
            <a:br>
              <a:rPr lang="en-GB" dirty="0">
                <a:latin typeface="Arial" panose="020B0604020202020204" pitchFamily="34" charset="0"/>
                <a:cs typeface="Arial"/>
              </a:rPr>
            </a:br>
            <a:r>
              <a:rPr lang="en-GB" dirty="0">
                <a:latin typeface="Arial" panose="020B0604020202020204" pitchFamily="34" charset="0"/>
                <a:cs typeface="Arial"/>
              </a:rPr>
              <a:t>in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Summer for 2080-2098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95115E-11AB-ECCB-9EB9-01DDE0F376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98528" y="1507105"/>
            <a:ext cx="3597591" cy="516018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825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16290" y="3490873"/>
            <a:ext cx="1539870" cy="788649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emissions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1557724" y="1183014"/>
            <a:ext cx="7551552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/>
              </a:rPr>
              <a:t>Mean temperature change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/>
              </a:rPr>
              <a:t>(°C) in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Summer for 2080-2098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95115E-11AB-ECCB-9EB9-01DDE0F376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11685" y="1588129"/>
            <a:ext cx="3597591" cy="516018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60C81330-AAD9-6BFF-C342-DEC07BC230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57724" y="1599367"/>
            <a:ext cx="3563704" cy="516018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A8387A0-13AA-EEA9-52D2-1E72A8AF0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413" y="6635320"/>
            <a:ext cx="3597591" cy="39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485E235-3EE5-CD83-5B74-BAC94A64896E}"/>
              </a:ext>
            </a:extLst>
          </p:cNvPr>
          <p:cNvSpPr txBox="1">
            <a:spLocks/>
          </p:cNvSpPr>
          <p:nvPr/>
        </p:nvSpPr>
        <p:spPr>
          <a:xfrm>
            <a:off x="9209819" y="3490873"/>
            <a:ext cx="1539870" cy="788649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Low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emissions</a:t>
            </a:r>
          </a:p>
        </p:txBody>
      </p:sp>
    </p:spTree>
    <p:extLst>
      <p:ext uri="{BB962C8B-B14F-4D97-AF65-F5344CB8AC3E}">
        <p14:creationId xmlns:p14="http://schemas.microsoft.com/office/powerpoint/2010/main" val="9661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830286" y="347343"/>
            <a:ext cx="732971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emissions – precipitation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6782765" y="3632334"/>
            <a:ext cx="3819645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/>
              </a:rPr>
              <a:t>Change in precipitation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/>
              </a:rPr>
              <a:t>(%) </a:t>
            </a:r>
            <a:br>
              <a:rPr lang="en-GB" dirty="0">
                <a:latin typeface="Arial" panose="020B0604020202020204" pitchFamily="34" charset="0"/>
                <a:cs typeface="Arial"/>
              </a:rPr>
            </a:br>
            <a:r>
              <a:rPr lang="en-GB" dirty="0">
                <a:latin typeface="Arial" panose="020B0604020202020204" pitchFamily="34" charset="0"/>
                <a:cs typeface="Arial"/>
              </a:rPr>
              <a:t>in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Winter for 2080-2098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43B1BA5-2CE8-305C-4077-8534EB09FD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198" y="1548714"/>
            <a:ext cx="3557796" cy="503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259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830286" y="347343"/>
            <a:ext cx="732971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emissions – precipitation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6782765" y="3632334"/>
            <a:ext cx="3819645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/>
              </a:rPr>
              <a:t>Change in precipitation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/>
              </a:rPr>
              <a:t>(%) </a:t>
            </a:r>
            <a:br>
              <a:rPr lang="en-GB" dirty="0">
                <a:latin typeface="Arial" panose="020B0604020202020204" pitchFamily="34" charset="0"/>
                <a:cs typeface="Arial"/>
              </a:rPr>
            </a:br>
            <a:r>
              <a:rPr lang="en-GB" dirty="0">
                <a:latin typeface="Arial" panose="020B0604020202020204" pitchFamily="34" charset="0"/>
                <a:cs typeface="Arial"/>
              </a:rPr>
              <a:t>in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Winter for 2080-2098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D94275-05AB-21AD-E9C7-B6CB200C7A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0941" y="1537139"/>
            <a:ext cx="3553192" cy="508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85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1557724" y="1183014"/>
            <a:ext cx="7551552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/>
              </a:rPr>
              <a:t>Change in precipitation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/>
              </a:rPr>
              <a:t>(%) in</a:t>
            </a:r>
            <a:r>
              <a:rPr lang="en-GB" b="1" dirty="0">
                <a:latin typeface="Arial" panose="020B0604020202020204" pitchFamily="34" charset="0"/>
                <a:cs typeface="Arial"/>
              </a:rPr>
              <a:t>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Winter for 2080-2098</a:t>
            </a: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B4F92BEC-E1B9-5FAB-320B-0A5FD262E7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2329" y="1636777"/>
            <a:ext cx="3557796" cy="50390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15992E7-C7DC-C1A3-C117-2080A2F987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36906" y="1575299"/>
            <a:ext cx="3553192" cy="508067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51015" y="3490873"/>
            <a:ext cx="1832430" cy="788649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precipitation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85E235-3EE5-CD83-5B74-BAC94A64896E}"/>
              </a:ext>
            </a:extLst>
          </p:cNvPr>
          <p:cNvSpPr txBox="1">
            <a:spLocks/>
          </p:cNvSpPr>
          <p:nvPr/>
        </p:nvSpPr>
        <p:spPr>
          <a:xfrm>
            <a:off x="8958804" y="3490873"/>
            <a:ext cx="1686709" cy="788649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Low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precipitation</a:t>
            </a:r>
          </a:p>
        </p:txBody>
      </p:sp>
      <p:pic>
        <p:nvPicPr>
          <p:cNvPr id="14" name="Picture 13" descr="Diagram&#10;&#10;Description automatically generated">
            <a:extLst>
              <a:ext uri="{FF2B5EF4-FFF2-40B4-BE49-F238E27FC236}">
                <a16:creationId xmlns:a16="http://schemas.microsoft.com/office/drawing/2014/main" id="{05E6CC39-CC9E-AAEA-DF2A-B1A5C9A8A3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4" t="86503" r="27312" b="5197"/>
          <a:stretch/>
        </p:blipFill>
        <p:spPr>
          <a:xfrm>
            <a:off x="3620834" y="6485106"/>
            <a:ext cx="3553192" cy="43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81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5C3D86-9E2F-4F58-8A0F-EDB2AE858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6A3718-D5B0-4E87-B969-CE7A580E7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BF2AD0-F0E3-4B92-B299-8C8753DF9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64B22E-7E35-4F38-AE18-F9D13367524B}"/>
              </a:ext>
            </a:extLst>
          </p:cNvPr>
          <p:cNvSpPr txBox="1">
            <a:spLocks/>
          </p:cNvSpPr>
          <p:nvPr/>
        </p:nvSpPr>
        <p:spPr>
          <a:xfrm>
            <a:off x="5345906" y="347343"/>
            <a:ext cx="481409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</a:t>
            </a:r>
          </a:p>
        </p:txBody>
      </p:sp>
      <p:pic>
        <p:nvPicPr>
          <p:cNvPr id="16" name="Picture 15" descr="A thermometer with a planet earth in it&#10;&#10;Description automatically generated">
            <a:extLst>
              <a:ext uri="{FF2B5EF4-FFF2-40B4-BE49-F238E27FC236}">
                <a16:creationId xmlns:a16="http://schemas.microsoft.com/office/drawing/2014/main" id="{09AE0D56-3088-6C5C-05DF-028F1A2E6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99" y="1399041"/>
            <a:ext cx="9045615" cy="537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22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310AB1-C795-8595-BB17-5AC4BB90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DC8C1D-5946-E063-75E4-884EC2D53DCD}"/>
              </a:ext>
            </a:extLst>
          </p:cNvPr>
          <p:cNvSpPr txBox="1">
            <a:spLocks/>
          </p:cNvSpPr>
          <p:nvPr/>
        </p:nvSpPr>
        <p:spPr>
          <a:xfrm>
            <a:off x="4905830" y="347343"/>
            <a:ext cx="5254170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Paris agreement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3865ED-D4EC-B174-AA9A-4ACF4BAFEB7D}"/>
              </a:ext>
            </a:extLst>
          </p:cNvPr>
          <p:cNvSpPr txBox="1"/>
          <p:nvPr/>
        </p:nvSpPr>
        <p:spPr>
          <a:xfrm>
            <a:off x="728651" y="6446265"/>
            <a:ext cx="923451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www.unicef.org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/lac/media/19316/file/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paris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-agreement-for-young-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people.pdf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4" descr="A picture containing text, person, indoor, hand&#10;&#10;Description automatically generated">
            <a:extLst>
              <a:ext uri="{FF2B5EF4-FFF2-40B4-BE49-F238E27FC236}">
                <a16:creationId xmlns:a16="http://schemas.microsoft.com/office/drawing/2014/main" id="{37F32A95-61BA-6DEC-63BD-0A0F9057E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51" y="1494055"/>
            <a:ext cx="9234511" cy="490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722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" id="{1320F1E9-DA09-4B32-9DE8-423491AE89E8}" vid="{574DDA4F-38FF-43CC-B901-CCFCED5E79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5a6d21c-7db0-4b7e-981f-b4f22b02b9d8" xsi:nil="true"/>
    <lcf76f155ced4ddcb4097134ff3c332f xmlns="664c079a-65db-4f16-9339-b568bbcfd107">
      <Terms xmlns="http://schemas.microsoft.com/office/infopath/2007/PartnerControls"/>
    </lcf76f155ced4ddcb4097134ff3c332f>
    <SharedWithUsers xmlns="502a79df-4f52-4757-ac2f-753e065f4c93">
      <UserInfo>
        <DisplayName>Odell, Alexandra</DisplayName>
        <AccountId>1067</AccountId>
        <AccountType/>
      </UserInfo>
      <UserInfo>
        <DisplayName>Fuller, Elizabeth</DisplayName>
        <AccountId>1089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CE3E7C24FD94C8FA5A90D40C37F43" ma:contentTypeVersion="18" ma:contentTypeDescription="Create a new document." ma:contentTypeScope="" ma:versionID="16bf56eca43a7cee01996521e37ba827">
  <xsd:schema xmlns:xsd="http://www.w3.org/2001/XMLSchema" xmlns:xs="http://www.w3.org/2001/XMLSchema" xmlns:p="http://schemas.microsoft.com/office/2006/metadata/properties" xmlns:ns2="664c079a-65db-4f16-9339-b568bbcfd107" xmlns:ns3="502a79df-4f52-4757-ac2f-753e065f4c93" xmlns:ns4="95a6d21c-7db0-4b7e-981f-b4f22b02b9d8" targetNamespace="http://schemas.microsoft.com/office/2006/metadata/properties" ma:root="true" ma:fieldsID="52803f1690214cd681d4a9499ccf894d" ns2:_="" ns3:_="" ns4:_="">
    <xsd:import namespace="664c079a-65db-4f16-9339-b568bbcfd107"/>
    <xsd:import namespace="502a79df-4f52-4757-ac2f-753e065f4c93"/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c079a-65db-4f16-9339-b568bbcfd1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1bb55a9-a1b5-4196-b12d-1833970ed36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2a79df-4f52-4757-ac2f-753e065f4c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6a0db0d-daa0-4d37-a3c8-23c75645e0ee}" ma:internalName="TaxCatchAll" ma:showField="CatchAllData" ma:web="502a79df-4f52-4757-ac2f-753e065f4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C4B0B5-738D-44BF-B651-84D76DEBFC47}">
  <ds:schemaRefs>
    <ds:schemaRef ds:uri="502a79df-4f52-4757-ac2f-753e065f4c93"/>
    <ds:schemaRef ds:uri="http://purl.org/dc/dcmitype/"/>
    <ds:schemaRef ds:uri="95a6d21c-7db0-4b7e-981f-b4f22b02b9d8"/>
    <ds:schemaRef ds:uri="http://purl.org/dc/terms/"/>
    <ds:schemaRef ds:uri="http://schemas.microsoft.com/office/2006/documentManagement/types"/>
    <ds:schemaRef ds:uri="http://purl.org/dc/elements/1.1/"/>
    <ds:schemaRef ds:uri="664c079a-65db-4f16-9339-b568bbcfd107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97DEBA7-2073-48EC-989C-013EFB7CF2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C37892-ACF8-427D-942E-2F7177904C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4c079a-65db-4f16-9339-b568bbcfd107"/>
    <ds:schemaRef ds:uri="502a79df-4f52-4757-ac2f-753e065f4c93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Presentation_Template1</Template>
  <TotalTime>441</TotalTime>
  <Words>260</Words>
  <Application>Microsoft Office PowerPoint</Application>
  <PresentationFormat>Custom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</vt:lpstr>
      <vt:lpstr>Calibri</vt:lpstr>
      <vt:lpstr>Calibri Light</vt:lpstr>
      <vt:lpstr>FS Emeric</vt:lpstr>
      <vt:lpstr>Office Theme</vt:lpstr>
      <vt:lpstr>Session 3  Climate change and impacts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Griffiths, Rebecca (Education Outreach)</dc:creator>
  <cp:lastModifiedBy>Lesley Challenger</cp:lastModifiedBy>
  <cp:revision>39</cp:revision>
  <dcterms:created xsi:type="dcterms:W3CDTF">2020-11-04T10:36:18Z</dcterms:created>
  <dcterms:modified xsi:type="dcterms:W3CDTF">2024-10-04T08:04:04Z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0x010100503CE3E7C24FD94C8FA5A90D40C37F43</vt:lpwstr>
  </property>
  <property fmtid="{D5CDD505-2E9C-101B-9397-08002B2CF9AE}" pid="3" name="SharedWithUsers">
    <vt:lpwstr>1067;#Odell, Alexandra;#1089;#Fuller, Elizabeth</vt:lpwstr>
  </property>
  <property fmtid="{D5CDD505-2E9C-101B-9397-08002B2CF9AE}" pid="4" name="MediaServiceImageTags">
    <vt:lpwstr/>
  </property>
</Properties>
</file>