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73" r:id="rId3"/>
    <p:sldId id="258" r:id="rId4"/>
    <p:sldId id="267" r:id="rId5"/>
    <p:sldId id="269" r:id="rId6"/>
    <p:sldId id="271" r:id="rId7"/>
    <p:sldId id="268" r:id="rId8"/>
    <p:sldId id="272" r:id="rId9"/>
    <p:sldId id="270" r:id="rId1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9FFF9"/>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806" autoAdjust="0"/>
    <p:restoredTop sz="94660"/>
  </p:normalViewPr>
  <p:slideViewPr>
    <p:cSldViewPr>
      <p:cViewPr>
        <p:scale>
          <a:sx n="90" d="100"/>
          <a:sy n="90" d="100"/>
        </p:scale>
        <p:origin x="-1056" y="1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en-US"/>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en-US"/>
          </a:p>
        </p:txBody>
      </p:sp>
      <p:sp>
        <p:nvSpPr>
          <p:cNvPr id="4" name="Espace réservé de la date 3"/>
          <p:cNvSpPr>
            <a:spLocks noGrp="1"/>
          </p:cNvSpPr>
          <p:nvPr>
            <p:ph type="dt" sz="half" idx="10"/>
          </p:nvPr>
        </p:nvSpPr>
        <p:spPr/>
        <p:txBody>
          <a:bodyPr/>
          <a:lstStyle/>
          <a:p>
            <a:fld id="{920CDEB5-4634-4286-8E25-6DFBB120DF04}" type="datetimeFigureOut">
              <a:rPr lang="fr-FR" smtClean="0"/>
              <a:pPr/>
              <a:t>15/09/2015</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96246884-8C14-4C8B-B64B-E4C6FB86B1A8}" type="slidenum">
              <a:rPr lang="en-US" smtClean="0"/>
              <a:pPr/>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fld id="{920CDEB5-4634-4286-8E25-6DFBB120DF04}" type="datetimeFigureOut">
              <a:rPr lang="fr-FR" smtClean="0"/>
              <a:pPr/>
              <a:t>15/09/2015</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96246884-8C14-4C8B-B64B-E4C6FB86B1A8}"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fld id="{920CDEB5-4634-4286-8E25-6DFBB120DF04}" type="datetimeFigureOut">
              <a:rPr lang="fr-FR" smtClean="0"/>
              <a:pPr/>
              <a:t>15/09/2015</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96246884-8C14-4C8B-B64B-E4C6FB86B1A8}"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fld id="{920CDEB5-4634-4286-8E25-6DFBB120DF04}" type="datetimeFigureOut">
              <a:rPr lang="fr-FR" smtClean="0"/>
              <a:pPr/>
              <a:t>15/09/2015</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96246884-8C14-4C8B-B64B-E4C6FB86B1A8}"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en-US"/>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920CDEB5-4634-4286-8E25-6DFBB120DF04}" type="datetimeFigureOut">
              <a:rPr lang="fr-FR" smtClean="0"/>
              <a:pPr/>
              <a:t>15/09/2015</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96246884-8C14-4C8B-B64B-E4C6FB86B1A8}" type="slidenum">
              <a:rPr lang="en-US" smtClean="0"/>
              <a:pPr/>
              <a:t>‹N°›</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4"/>
          <p:cNvSpPr>
            <a:spLocks noGrp="1"/>
          </p:cNvSpPr>
          <p:nvPr>
            <p:ph type="dt" sz="half" idx="10"/>
          </p:nvPr>
        </p:nvSpPr>
        <p:spPr/>
        <p:txBody>
          <a:bodyPr/>
          <a:lstStyle/>
          <a:p>
            <a:fld id="{920CDEB5-4634-4286-8E25-6DFBB120DF04}" type="datetimeFigureOut">
              <a:rPr lang="fr-FR" smtClean="0"/>
              <a:pPr/>
              <a:t>15/09/2015</a:t>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96246884-8C14-4C8B-B64B-E4C6FB86B1A8}" type="slidenum">
              <a:rPr lang="en-US" smtClean="0"/>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en-US"/>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Espace réservé de la date 6"/>
          <p:cNvSpPr>
            <a:spLocks noGrp="1"/>
          </p:cNvSpPr>
          <p:nvPr>
            <p:ph type="dt" sz="half" idx="10"/>
          </p:nvPr>
        </p:nvSpPr>
        <p:spPr/>
        <p:txBody>
          <a:bodyPr/>
          <a:lstStyle/>
          <a:p>
            <a:fld id="{920CDEB5-4634-4286-8E25-6DFBB120DF04}" type="datetimeFigureOut">
              <a:rPr lang="fr-FR" smtClean="0"/>
              <a:pPr/>
              <a:t>15/09/2015</a:t>
            </a:fld>
            <a:endParaRPr lang="en-US"/>
          </a:p>
        </p:txBody>
      </p:sp>
      <p:sp>
        <p:nvSpPr>
          <p:cNvPr id="8" name="Espace réservé du pied de page 7"/>
          <p:cNvSpPr>
            <a:spLocks noGrp="1"/>
          </p:cNvSpPr>
          <p:nvPr>
            <p:ph type="ftr" sz="quarter" idx="11"/>
          </p:nvPr>
        </p:nvSpPr>
        <p:spPr/>
        <p:txBody>
          <a:bodyPr/>
          <a:lstStyle/>
          <a:p>
            <a:endParaRPr lang="en-US"/>
          </a:p>
        </p:txBody>
      </p:sp>
      <p:sp>
        <p:nvSpPr>
          <p:cNvPr id="9" name="Espace réservé du numéro de diapositive 8"/>
          <p:cNvSpPr>
            <a:spLocks noGrp="1"/>
          </p:cNvSpPr>
          <p:nvPr>
            <p:ph type="sldNum" sz="quarter" idx="12"/>
          </p:nvPr>
        </p:nvSpPr>
        <p:spPr/>
        <p:txBody>
          <a:bodyPr/>
          <a:lstStyle/>
          <a:p>
            <a:fld id="{96246884-8C14-4C8B-B64B-E4C6FB86B1A8}" type="slidenum">
              <a:rPr lang="en-US" smtClean="0"/>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e la date 2"/>
          <p:cNvSpPr>
            <a:spLocks noGrp="1"/>
          </p:cNvSpPr>
          <p:nvPr>
            <p:ph type="dt" sz="half" idx="10"/>
          </p:nvPr>
        </p:nvSpPr>
        <p:spPr/>
        <p:txBody>
          <a:bodyPr/>
          <a:lstStyle/>
          <a:p>
            <a:fld id="{920CDEB5-4634-4286-8E25-6DFBB120DF04}" type="datetimeFigureOut">
              <a:rPr lang="fr-FR" smtClean="0"/>
              <a:pPr/>
              <a:t>15/09/2015</a:t>
            </a:fld>
            <a:endParaRPr lang="en-US"/>
          </a:p>
        </p:txBody>
      </p:sp>
      <p:sp>
        <p:nvSpPr>
          <p:cNvPr id="4" name="Espace réservé du pied de page 3"/>
          <p:cNvSpPr>
            <a:spLocks noGrp="1"/>
          </p:cNvSpPr>
          <p:nvPr>
            <p:ph type="ftr" sz="quarter" idx="11"/>
          </p:nvPr>
        </p:nvSpPr>
        <p:spPr/>
        <p:txBody>
          <a:bodyPr/>
          <a:lstStyle/>
          <a:p>
            <a:endParaRPr lang="en-US"/>
          </a:p>
        </p:txBody>
      </p:sp>
      <p:sp>
        <p:nvSpPr>
          <p:cNvPr id="5" name="Espace réservé du numéro de diapositive 4"/>
          <p:cNvSpPr>
            <a:spLocks noGrp="1"/>
          </p:cNvSpPr>
          <p:nvPr>
            <p:ph type="sldNum" sz="quarter" idx="12"/>
          </p:nvPr>
        </p:nvSpPr>
        <p:spPr/>
        <p:txBody>
          <a:bodyPr/>
          <a:lstStyle/>
          <a:p>
            <a:fld id="{96246884-8C14-4C8B-B64B-E4C6FB86B1A8}"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920CDEB5-4634-4286-8E25-6DFBB120DF04}" type="datetimeFigureOut">
              <a:rPr lang="fr-FR" smtClean="0"/>
              <a:pPr/>
              <a:t>15/09/2015</a:t>
            </a:fld>
            <a:endParaRPr lang="en-US"/>
          </a:p>
        </p:txBody>
      </p:sp>
      <p:sp>
        <p:nvSpPr>
          <p:cNvPr id="3" name="Espace réservé du pied de page 2"/>
          <p:cNvSpPr>
            <a:spLocks noGrp="1"/>
          </p:cNvSpPr>
          <p:nvPr>
            <p:ph type="ftr" sz="quarter" idx="11"/>
          </p:nvPr>
        </p:nvSpPr>
        <p:spPr/>
        <p:txBody>
          <a:bodyPr/>
          <a:lstStyle/>
          <a:p>
            <a:endParaRPr lang="en-US"/>
          </a:p>
        </p:txBody>
      </p:sp>
      <p:sp>
        <p:nvSpPr>
          <p:cNvPr id="4" name="Espace réservé du numéro de diapositive 3"/>
          <p:cNvSpPr>
            <a:spLocks noGrp="1"/>
          </p:cNvSpPr>
          <p:nvPr>
            <p:ph type="sldNum" sz="quarter" idx="12"/>
          </p:nvPr>
        </p:nvSpPr>
        <p:spPr/>
        <p:txBody>
          <a:bodyPr/>
          <a:lstStyle/>
          <a:p>
            <a:fld id="{96246884-8C14-4C8B-B64B-E4C6FB86B1A8}" type="slidenum">
              <a:rPr lang="en-US" smtClean="0"/>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en-US"/>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920CDEB5-4634-4286-8E25-6DFBB120DF04}" type="datetimeFigureOut">
              <a:rPr lang="fr-FR" smtClean="0"/>
              <a:pPr/>
              <a:t>15/09/2015</a:t>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96246884-8C14-4C8B-B64B-E4C6FB86B1A8}" type="slidenum">
              <a:rPr lang="en-US" smtClean="0"/>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en-US"/>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920CDEB5-4634-4286-8E25-6DFBB120DF04}" type="datetimeFigureOut">
              <a:rPr lang="fr-FR" smtClean="0"/>
              <a:pPr/>
              <a:t>15/09/2015</a:t>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96246884-8C14-4C8B-B64B-E4C6FB86B1A8}" type="slidenum">
              <a:rPr lang="en-US" smtClean="0"/>
              <a:pPr/>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en-US"/>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0CDEB5-4634-4286-8E25-6DFBB120DF04}" type="datetimeFigureOut">
              <a:rPr lang="fr-FR" smtClean="0"/>
              <a:pPr/>
              <a:t>15/09/2015</a:t>
            </a:fld>
            <a:endParaRPr lang="en-US"/>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246884-8C14-4C8B-B64B-E4C6FB86B1A8}" type="slidenum">
              <a:rPr lang="en-US" smtClean="0"/>
              <a:pPr/>
              <a:t>‹N°›</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320490" y="4786298"/>
            <a:ext cx="8643998" cy="2071702"/>
          </a:xfrm>
        </p:spPr>
        <p:txBody>
          <a:bodyPr>
            <a:normAutofit/>
          </a:bodyPr>
          <a:lstStyle/>
          <a:p>
            <a:endParaRPr lang="en-US" sz="2800" dirty="0" smtClean="0">
              <a:solidFill>
                <a:schemeClr val="tx1"/>
              </a:solidFill>
            </a:endParaRPr>
          </a:p>
          <a:p>
            <a:endParaRPr lang="en-US" sz="2800" dirty="0">
              <a:solidFill>
                <a:schemeClr val="tx1"/>
              </a:solidFill>
            </a:endParaRPr>
          </a:p>
          <a:p>
            <a:r>
              <a:rPr lang="en-US" sz="2800" dirty="0" smtClean="0">
                <a:solidFill>
                  <a:schemeClr val="tx1"/>
                </a:solidFill>
              </a:rPr>
              <a:t>ET-NCMP meeting, Marrakesh 15-17 September 2015</a:t>
            </a:r>
            <a:endParaRPr lang="en-US" sz="2800" dirty="0">
              <a:solidFill>
                <a:schemeClr val="tx1"/>
              </a:solidFill>
            </a:endParaRPr>
          </a:p>
        </p:txBody>
      </p:sp>
      <p:sp>
        <p:nvSpPr>
          <p:cNvPr id="4" name="ZoneTexte 3"/>
          <p:cNvSpPr txBox="1"/>
          <p:nvPr/>
        </p:nvSpPr>
        <p:spPr>
          <a:xfrm>
            <a:off x="971600" y="1692986"/>
            <a:ext cx="7488832" cy="2000548"/>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en-US" sz="3200" b="1" dirty="0" smtClean="0"/>
              <a:t>Climate monitoring aspects within OPACE II </a:t>
            </a:r>
            <a:r>
              <a:rPr lang="en-US" sz="3200" b="1" dirty="0" err="1" smtClean="0"/>
              <a:t>ToRs</a:t>
            </a:r>
            <a:r>
              <a:rPr lang="en-US" sz="3200" b="1" dirty="0" smtClean="0"/>
              <a:t> and expected outcomes from ET-NCMP</a:t>
            </a:r>
          </a:p>
          <a:p>
            <a:pPr algn="ctr"/>
            <a:endParaRPr lang="en-US" sz="2800" dirty="0"/>
          </a:p>
        </p:txBody>
      </p:sp>
      <p:sp>
        <p:nvSpPr>
          <p:cNvPr id="2" name="Rectangle 1"/>
          <p:cNvSpPr/>
          <p:nvPr/>
        </p:nvSpPr>
        <p:spPr>
          <a:xfrm>
            <a:off x="2928926" y="3357562"/>
            <a:ext cx="3881897" cy="400110"/>
          </a:xfrm>
          <a:prstGeom prst="rect">
            <a:avLst/>
          </a:prstGeom>
        </p:spPr>
        <p:txBody>
          <a:bodyPr wrap="none">
            <a:spAutoFit/>
          </a:bodyPr>
          <a:lstStyle/>
          <a:p>
            <a:pPr algn="ctr"/>
            <a:r>
              <a:rPr lang="en-US" sz="2000" b="1" dirty="0"/>
              <a:t>Fatima Driouech, OPACE 2 Co-chair</a:t>
            </a:r>
          </a:p>
        </p:txBody>
      </p:sp>
      <p:pic>
        <p:nvPicPr>
          <p:cNvPr id="1027" name="Picture 3" descr="C:\Users\Fdriouech\Desktop\log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400" y="44624"/>
            <a:ext cx="985841" cy="115212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22431" t="10370" r="28566" b="64718"/>
          <a:stretch/>
        </p:blipFill>
        <p:spPr bwMode="auto">
          <a:xfrm>
            <a:off x="220006" y="1916832"/>
            <a:ext cx="8744482" cy="25005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293731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3" y="104459"/>
            <a:ext cx="8931772" cy="1143000"/>
          </a:xfrm>
        </p:spPr>
        <p:style>
          <a:lnRef idx="1">
            <a:schemeClr val="accent5"/>
          </a:lnRef>
          <a:fillRef idx="2">
            <a:schemeClr val="accent5"/>
          </a:fillRef>
          <a:effectRef idx="1">
            <a:schemeClr val="accent5"/>
          </a:effectRef>
          <a:fontRef idx="minor">
            <a:schemeClr val="dk1"/>
          </a:fontRef>
        </p:style>
        <p:txBody>
          <a:bodyPr>
            <a:noAutofit/>
          </a:bodyPr>
          <a:lstStyle/>
          <a:p>
            <a:r>
              <a:rPr lang="fr-FR" sz="3600" dirty="0">
                <a:solidFill>
                  <a:schemeClr val="tx1"/>
                </a:solidFill>
              </a:rPr>
              <a:t>ET-NCMP </a:t>
            </a:r>
            <a:r>
              <a:rPr lang="fr-FR" sz="3600" dirty="0" smtClean="0">
                <a:solidFill>
                  <a:schemeClr val="tx1"/>
                </a:solidFill>
              </a:rPr>
              <a:t>contribution </a:t>
            </a:r>
            <a:r>
              <a:rPr lang="fr-FR" sz="3600" dirty="0" err="1" smtClean="0">
                <a:solidFill>
                  <a:schemeClr val="tx1"/>
                </a:solidFill>
              </a:rPr>
              <a:t>withing</a:t>
            </a:r>
            <a:r>
              <a:rPr lang="fr-FR" sz="3600" dirty="0" smtClean="0">
                <a:solidFill>
                  <a:schemeClr val="tx1"/>
                </a:solidFill>
              </a:rPr>
              <a:t> OPACE 2 </a:t>
            </a:r>
            <a:r>
              <a:rPr lang="fr-FR" sz="3600" dirty="0" err="1" smtClean="0">
                <a:solidFill>
                  <a:schemeClr val="tx1"/>
                </a:solidFill>
              </a:rPr>
              <a:t>ToRs</a:t>
            </a:r>
            <a:endParaRPr lang="fr-FR" sz="3600" dirty="0">
              <a:solidFill>
                <a:schemeClr val="tx1"/>
              </a:solidFill>
            </a:endParaRPr>
          </a:p>
        </p:txBody>
      </p:sp>
      <p:sp>
        <p:nvSpPr>
          <p:cNvPr id="3" name="Espace réservé du contenu 2"/>
          <p:cNvSpPr>
            <a:spLocks noGrp="1"/>
          </p:cNvSpPr>
          <p:nvPr>
            <p:ph idx="1"/>
          </p:nvPr>
        </p:nvSpPr>
        <p:spPr>
          <a:xfrm>
            <a:off x="611560" y="1412776"/>
            <a:ext cx="7920880" cy="5256584"/>
          </a:xfrm>
          <a:noFill/>
          <a:ln w="28575">
            <a:solidFill>
              <a:srgbClr val="00B0F0"/>
            </a:solidFill>
          </a:ln>
        </p:spPr>
        <p:txBody>
          <a:bodyPr>
            <a:noAutofit/>
          </a:bodyPr>
          <a:lstStyle/>
          <a:p>
            <a:pPr algn="just">
              <a:buFont typeface="Wingdings" panose="05000000000000000000" pitchFamily="2" charset="2"/>
              <a:buChar char="q"/>
            </a:pPr>
            <a:endParaRPr lang="en-US" sz="2000" dirty="0" smtClean="0">
              <a:latin typeface="Arial" pitchFamily="34" charset="0"/>
              <a:cs typeface="Arial" pitchFamily="34" charset="0"/>
            </a:endParaRPr>
          </a:p>
          <a:p>
            <a:r>
              <a:rPr lang="en-US" sz="2400" dirty="0" smtClean="0">
                <a:solidFill>
                  <a:schemeClr val="tx1">
                    <a:lumMod val="50000"/>
                    <a:lumOff val="50000"/>
                  </a:schemeClr>
                </a:solidFill>
              </a:rPr>
              <a:t>To improve methodologies and standards for defining extreme weather ands climate events that are of major societal impacts, develop standards for creating global, regional and national databases on extreme weather and climate events</a:t>
            </a:r>
            <a:r>
              <a:rPr lang="en-US" sz="2400" b="1" dirty="0" smtClean="0">
                <a:solidFill>
                  <a:schemeClr val="tx1">
                    <a:lumMod val="50000"/>
                    <a:lumOff val="50000"/>
                  </a:schemeClr>
                </a:solidFill>
              </a:rPr>
              <a:t>, </a:t>
            </a:r>
            <a:r>
              <a:rPr lang="en-US" sz="2400" b="1" dirty="0" smtClean="0"/>
              <a:t>improve the WMO Climate Monitoring System and the implementation of Climate Watch Systems at the regional and national levels, with the provision of guidance on the content, dissemination and related alert systems</a:t>
            </a:r>
            <a:r>
              <a:rPr lang="en-US" sz="2400" dirty="0" smtClean="0"/>
              <a:t>.</a:t>
            </a:r>
          </a:p>
          <a:p>
            <a:r>
              <a:rPr lang="en-US" sz="2400" dirty="0" smtClean="0">
                <a:solidFill>
                  <a:schemeClr val="tx1">
                    <a:lumMod val="50000"/>
                    <a:lumOff val="50000"/>
                  </a:schemeClr>
                </a:solidFill>
              </a:rPr>
              <a:t>Its activities include the development of guidelines on methodologies and standards for defining extreme weather and climate events</a:t>
            </a:r>
          </a:p>
          <a:p>
            <a:pPr algn="just">
              <a:buFont typeface="Wingdings" panose="05000000000000000000" pitchFamily="2" charset="2"/>
              <a:buChar char="q"/>
            </a:pPr>
            <a:endParaRPr lang="en-US" sz="2000" dirty="0" smtClean="0">
              <a:latin typeface="Arial" pitchFamily="34" charset="0"/>
              <a:cs typeface="Arial" pitchFamily="34" charset="0"/>
            </a:endParaRPr>
          </a:p>
        </p:txBody>
      </p:sp>
      <p:sp>
        <p:nvSpPr>
          <p:cNvPr id="5" name="Flèche droite 4"/>
          <p:cNvSpPr/>
          <p:nvPr/>
        </p:nvSpPr>
        <p:spPr>
          <a:xfrm rot="7416303">
            <a:off x="8028384" y="2852936"/>
            <a:ext cx="1008112" cy="7200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104459"/>
            <a:ext cx="8568952" cy="948277"/>
          </a:xfrm>
        </p:spPr>
        <p:style>
          <a:lnRef idx="1">
            <a:schemeClr val="accent5"/>
          </a:lnRef>
          <a:fillRef idx="2">
            <a:schemeClr val="accent5"/>
          </a:fillRef>
          <a:effectRef idx="1">
            <a:schemeClr val="accent5"/>
          </a:effectRef>
          <a:fontRef idx="minor">
            <a:schemeClr val="dk1"/>
          </a:fontRef>
        </p:style>
        <p:txBody>
          <a:bodyPr>
            <a:normAutofit/>
          </a:bodyPr>
          <a:lstStyle/>
          <a:p>
            <a:r>
              <a:rPr lang="fr-FR" sz="3600" dirty="0" smtClean="0">
                <a:solidFill>
                  <a:schemeClr val="tx1"/>
                </a:solidFill>
              </a:rPr>
              <a:t>OPACE 2 </a:t>
            </a:r>
            <a:r>
              <a:rPr lang="en-US" sz="3600" dirty="0" smtClean="0">
                <a:solidFill>
                  <a:schemeClr val="tx1"/>
                </a:solidFill>
              </a:rPr>
              <a:t>Structure</a:t>
            </a:r>
            <a:endParaRPr lang="fr-FR" sz="3600" dirty="0">
              <a:solidFill>
                <a:schemeClr val="tx1"/>
              </a:solidFill>
            </a:endParaRPr>
          </a:p>
        </p:txBody>
      </p:sp>
      <p:sp>
        <p:nvSpPr>
          <p:cNvPr id="3" name="Espace réservé du contenu 2"/>
          <p:cNvSpPr>
            <a:spLocks noGrp="1"/>
          </p:cNvSpPr>
          <p:nvPr>
            <p:ph idx="1"/>
          </p:nvPr>
        </p:nvSpPr>
        <p:spPr>
          <a:xfrm>
            <a:off x="395536" y="1196752"/>
            <a:ext cx="8568952" cy="5318051"/>
          </a:xfrm>
          <a:solidFill>
            <a:schemeClr val="accent5">
              <a:lumMod val="20000"/>
              <a:lumOff val="80000"/>
            </a:schemeClr>
          </a:solidFill>
          <a:ln w="28575">
            <a:solidFill>
              <a:srgbClr val="00B0F0"/>
            </a:solidFill>
          </a:ln>
        </p:spPr>
        <p:txBody>
          <a:bodyPr>
            <a:noAutofit/>
          </a:bodyPr>
          <a:lstStyle/>
          <a:p>
            <a:pPr algn="just">
              <a:buFont typeface="Wingdings" panose="05000000000000000000" pitchFamily="2" charset="2"/>
              <a:buChar char="q"/>
            </a:pPr>
            <a:r>
              <a:rPr lang="en-US" sz="2400" dirty="0" smtClean="0"/>
              <a:t>Expert Team on National Climate Monitoring Products (ET-NCMP)</a:t>
            </a:r>
          </a:p>
          <a:p>
            <a:pPr algn="just">
              <a:buFont typeface="Wingdings" panose="05000000000000000000" pitchFamily="2" charset="2"/>
              <a:buChar char="q"/>
            </a:pPr>
            <a:endParaRPr lang="en-US" sz="800" dirty="0" smtClean="0"/>
          </a:p>
          <a:p>
            <a:pPr algn="just">
              <a:buFont typeface="Wingdings" panose="05000000000000000000" pitchFamily="2" charset="2"/>
              <a:buChar char="q"/>
            </a:pPr>
            <a:r>
              <a:rPr lang="en-US" sz="2400" dirty="0" smtClean="0"/>
              <a:t>Task Team on Definitions of Extreme Weather and Climate Events (TT-DEWCE) 	</a:t>
            </a:r>
            <a:r>
              <a:rPr lang="en-US" sz="2400" dirty="0" smtClean="0">
                <a:solidFill>
                  <a:schemeClr val="accent6">
                    <a:lumMod val="50000"/>
                  </a:schemeClr>
                </a:solidFill>
                <a:sym typeface="Wingdings" pitchFamily="2" charset="2"/>
              </a:rPr>
              <a:t> </a:t>
            </a:r>
            <a:r>
              <a:rPr lang="en-US" sz="2400" b="1" dirty="0" smtClean="0">
                <a:solidFill>
                  <a:schemeClr val="accent6">
                    <a:lumMod val="50000"/>
                  </a:schemeClr>
                </a:solidFill>
                <a:sym typeface="Wingdings" pitchFamily="2" charset="2"/>
              </a:rPr>
              <a:t>link  with ET- NCMP</a:t>
            </a:r>
            <a:endParaRPr lang="en-US" sz="2400" b="1" dirty="0" smtClean="0">
              <a:solidFill>
                <a:schemeClr val="accent6">
                  <a:lumMod val="50000"/>
                </a:schemeClr>
              </a:solidFill>
            </a:endParaRPr>
          </a:p>
          <a:p>
            <a:pPr algn="just">
              <a:buFont typeface="Wingdings" panose="05000000000000000000" pitchFamily="2" charset="2"/>
              <a:buChar char="q"/>
            </a:pPr>
            <a:endParaRPr lang="en-US" sz="800" dirty="0" smtClean="0"/>
          </a:p>
          <a:p>
            <a:pPr algn="just">
              <a:buFont typeface="Wingdings" panose="05000000000000000000" pitchFamily="2" charset="2"/>
              <a:buChar char="q"/>
            </a:pPr>
            <a:r>
              <a:rPr lang="en-US" sz="2400" dirty="0" smtClean="0"/>
              <a:t>Joint </a:t>
            </a:r>
            <a:r>
              <a:rPr lang="en-US" sz="2400" dirty="0" err="1" smtClean="0"/>
              <a:t>CCl</a:t>
            </a:r>
            <a:r>
              <a:rPr lang="en-US" sz="2400" dirty="0" smtClean="0"/>
              <a:t>/WCRP/JCOMM Expert Team on Climate Change Detection and Indices (ET-CCDI)	</a:t>
            </a:r>
            <a:r>
              <a:rPr lang="en-US" sz="2400" dirty="0" smtClean="0">
                <a:solidFill>
                  <a:schemeClr val="accent6">
                    <a:lumMod val="50000"/>
                  </a:schemeClr>
                </a:solidFill>
                <a:sym typeface="Wingdings" pitchFamily="2" charset="2"/>
              </a:rPr>
              <a:t> </a:t>
            </a:r>
            <a:r>
              <a:rPr lang="en-US" sz="2400" b="1" dirty="0">
                <a:solidFill>
                  <a:schemeClr val="accent6">
                    <a:lumMod val="50000"/>
                  </a:schemeClr>
                </a:solidFill>
                <a:sym typeface="Wingdings" pitchFamily="2" charset="2"/>
              </a:rPr>
              <a:t>link with ET- NCMP</a:t>
            </a:r>
            <a:endParaRPr lang="en-US" sz="2400" b="1" dirty="0" smtClean="0">
              <a:solidFill>
                <a:schemeClr val="accent6">
                  <a:lumMod val="50000"/>
                </a:schemeClr>
              </a:solidFill>
            </a:endParaRPr>
          </a:p>
          <a:p>
            <a:pPr algn="just">
              <a:buFont typeface="Wingdings" panose="05000000000000000000" pitchFamily="2" charset="2"/>
              <a:buChar char="q"/>
            </a:pPr>
            <a:endParaRPr lang="en-US" sz="800" dirty="0" smtClean="0"/>
          </a:p>
          <a:p>
            <a:pPr algn="just">
              <a:buFont typeface="Wingdings" panose="05000000000000000000" pitchFamily="2" charset="2"/>
              <a:buChar char="q"/>
            </a:pPr>
            <a:r>
              <a:rPr lang="en-US" sz="2400" dirty="0" smtClean="0"/>
              <a:t>Task </a:t>
            </a:r>
            <a:r>
              <a:rPr lang="en-US" sz="2400" dirty="0"/>
              <a:t>Team on Homogenization (TT-HOM</a:t>
            </a:r>
            <a:r>
              <a:rPr lang="en-US" sz="2400" dirty="0" smtClean="0"/>
              <a:t>) 	</a:t>
            </a:r>
            <a:r>
              <a:rPr lang="en-US" sz="2400" dirty="0" smtClean="0">
                <a:sym typeface="Wingdings" pitchFamily="2" charset="2"/>
              </a:rPr>
              <a:t> </a:t>
            </a:r>
            <a:r>
              <a:rPr lang="en-US" sz="2400" b="1" dirty="0">
                <a:solidFill>
                  <a:schemeClr val="accent6">
                    <a:lumMod val="50000"/>
                  </a:schemeClr>
                </a:solidFill>
                <a:sym typeface="Wingdings" pitchFamily="2" charset="2"/>
              </a:rPr>
              <a:t>link with ET- NCMP</a:t>
            </a:r>
            <a:endParaRPr lang="en-US" sz="2400" b="1" dirty="0">
              <a:solidFill>
                <a:schemeClr val="accent6">
                  <a:lumMod val="50000"/>
                </a:schemeClr>
              </a:solidFill>
            </a:endParaRPr>
          </a:p>
          <a:p>
            <a:pPr algn="just">
              <a:buFont typeface="Wingdings" panose="05000000000000000000" pitchFamily="2" charset="2"/>
              <a:buChar char="q"/>
            </a:pPr>
            <a:endParaRPr lang="en-US" sz="800" dirty="0"/>
          </a:p>
          <a:p>
            <a:pPr algn="just">
              <a:buFont typeface="Wingdings" panose="05000000000000000000" pitchFamily="2" charset="2"/>
              <a:buChar char="q"/>
            </a:pPr>
            <a:r>
              <a:rPr lang="en-US" sz="2400" dirty="0"/>
              <a:t>Rapporteurs on World Weather and Climate Extreme Records</a:t>
            </a:r>
          </a:p>
          <a:p>
            <a:pPr algn="just">
              <a:buFont typeface="Wingdings" panose="05000000000000000000" pitchFamily="2" charset="2"/>
              <a:buChar char="q"/>
            </a:pPr>
            <a:endParaRPr lang="en-US" sz="800" dirty="0"/>
          </a:p>
          <a:p>
            <a:pPr algn="just">
              <a:buFont typeface="Wingdings" panose="05000000000000000000" pitchFamily="2" charset="2"/>
              <a:buChar char="q"/>
            </a:pPr>
            <a:r>
              <a:rPr lang="en-US" sz="2400" dirty="0"/>
              <a:t>Task Team on the Use of Remote Sensing Data for Climate Monitoring (TT-URSDCM</a:t>
            </a:r>
            <a:r>
              <a:rPr lang="en-US" sz="2400" dirty="0" smtClean="0"/>
              <a:t>)</a:t>
            </a:r>
            <a:r>
              <a:rPr lang="en-US" sz="2400" dirty="0" smtClean="0">
                <a:solidFill>
                  <a:schemeClr val="accent6">
                    <a:lumMod val="50000"/>
                  </a:schemeClr>
                </a:solidFill>
                <a:sym typeface="Wingdings" pitchFamily="2" charset="2"/>
              </a:rPr>
              <a:t> </a:t>
            </a:r>
            <a:r>
              <a:rPr lang="en-US" sz="2400" b="1" dirty="0">
                <a:solidFill>
                  <a:schemeClr val="accent6">
                    <a:lumMod val="50000"/>
                  </a:schemeClr>
                </a:solidFill>
                <a:sym typeface="Wingdings" pitchFamily="2" charset="2"/>
              </a:rPr>
              <a:t>link with ET- NCMP?</a:t>
            </a:r>
            <a:endParaRPr lang="en-US" sz="2400" b="1" dirty="0">
              <a:solidFill>
                <a:schemeClr val="accent6">
                  <a:lumMod val="50000"/>
                </a:schemeClr>
              </a:solidFill>
            </a:endParaRPr>
          </a:p>
          <a:p>
            <a:pPr algn="just">
              <a:buFont typeface="Wingdings" panose="05000000000000000000" pitchFamily="2" charset="2"/>
              <a:buChar char="q"/>
            </a:pPr>
            <a:endParaRPr lang="fr-FR" sz="2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625" y="20795"/>
            <a:ext cx="6480720" cy="44126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Espace réservé du contenu 2"/>
          <p:cNvSpPr txBox="1">
            <a:spLocks/>
          </p:cNvSpPr>
          <p:nvPr/>
        </p:nvSpPr>
        <p:spPr>
          <a:xfrm>
            <a:off x="0" y="4221088"/>
            <a:ext cx="9099459" cy="2592288"/>
          </a:xfrm>
          <a:prstGeom prst="rect">
            <a:avLst/>
          </a:prstGeom>
          <a:solidFill>
            <a:schemeClr val="accent3">
              <a:lumMod val="20000"/>
              <a:lumOff val="80000"/>
              <a:alpha val="45882"/>
            </a:schemeClr>
          </a:solidFill>
          <a:ln w="28575">
            <a:solidFill>
              <a:srgbClr val="00B0F0"/>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400" b="1" dirty="0" smtClean="0"/>
              <a:t>Main outcomes from the last intersession regarding NCMP:</a:t>
            </a:r>
          </a:p>
          <a:p>
            <a:pPr lvl="1"/>
            <a:r>
              <a:rPr lang="en-US" sz="2000" dirty="0" smtClean="0"/>
              <a:t>List of 6 NCMPs trough assessment of existing products</a:t>
            </a:r>
          </a:p>
          <a:p>
            <a:pPr lvl="1"/>
            <a:r>
              <a:rPr lang="en-US" sz="2000" dirty="0" smtClean="0"/>
              <a:t>Draft guidance for mainly the 5 first NCMPs</a:t>
            </a:r>
          </a:p>
          <a:p>
            <a:pPr lvl="1"/>
            <a:r>
              <a:rPr lang="en-US" sz="2000" dirty="0" smtClean="0"/>
              <a:t>Draft guidance for focal points</a:t>
            </a:r>
          </a:p>
          <a:p>
            <a:pPr lvl="1"/>
            <a:r>
              <a:rPr lang="en-US" sz="2000" dirty="0" smtClean="0"/>
              <a:t>Assessment of the possibility and importance of recommended software for calculation </a:t>
            </a:r>
            <a:r>
              <a:rPr lang="en-US" sz="2000" dirty="0" smtClean="0">
                <a:sym typeface="Wingdings" pitchFamily="2" charset="2"/>
              </a:rPr>
              <a:t> </a:t>
            </a:r>
            <a:r>
              <a:rPr lang="en-US" sz="2000" dirty="0" err="1" smtClean="0">
                <a:sym typeface="Wingdings" pitchFamily="2" charset="2"/>
              </a:rPr>
              <a:t>Climdex</a:t>
            </a:r>
            <a:endParaRPr lang="en-US" sz="2000" dirty="0" smtClean="0">
              <a:sym typeface="Wingdings" pitchFamily="2" charset="2"/>
            </a:endParaRPr>
          </a:p>
          <a:p>
            <a:pPr lvl="1"/>
            <a:r>
              <a:rPr lang="en-US" sz="2000" dirty="0" smtClean="0">
                <a:sym typeface="Wingdings" pitchFamily="2" charset="2"/>
              </a:rPr>
              <a:t>Calculation &amp; spatial aspect: </a:t>
            </a:r>
            <a:r>
              <a:rPr lang="en-US" sz="2000" dirty="0" err="1" smtClean="0">
                <a:sym typeface="Wingdings" pitchFamily="2" charset="2"/>
              </a:rPr>
              <a:t>kriging</a:t>
            </a:r>
            <a:r>
              <a:rPr lang="en-US" sz="2000" dirty="0" smtClean="0">
                <a:sym typeface="Wingdings" pitchFamily="2" charset="2"/>
              </a:rPr>
              <a:t> method</a:t>
            </a:r>
          </a:p>
          <a:p>
            <a:pPr lvl="1"/>
            <a:endParaRPr lang="en-US" sz="2000" b="1" dirty="0" smtClean="0">
              <a:sym typeface="Wingdings" pitchFamily="2" charset="2"/>
            </a:endParaRPr>
          </a:p>
          <a:p>
            <a:pPr marL="0" indent="0">
              <a:buFont typeface="Arial" pitchFamily="34" charset="0"/>
              <a:buNone/>
            </a:pPr>
            <a:endParaRPr lang="fr-FR" sz="2400" dirty="0"/>
          </a:p>
        </p:txBody>
      </p:sp>
    </p:spTree>
    <p:extLst>
      <p:ext uri="{BB962C8B-B14F-4D97-AF65-F5344CB8AC3E}">
        <p14:creationId xmlns:p14="http://schemas.microsoft.com/office/powerpoint/2010/main" val="13693312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692696"/>
            <a:ext cx="8424936" cy="5220580"/>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50000"/>
              </a:lnSpc>
            </a:pPr>
            <a:r>
              <a:rPr lang="en-US" sz="2400" b="1" dirty="0">
                <a:solidFill>
                  <a:schemeClr val="tx1">
                    <a:lumMod val="95000"/>
                    <a:lumOff val="5000"/>
                  </a:schemeClr>
                </a:solidFill>
                <a:effectLst>
                  <a:outerShdw blurRad="38100" dist="38100" dir="2700000" algn="tl">
                    <a:srgbClr val="000000">
                      <a:alpha val="43137"/>
                    </a:srgbClr>
                  </a:outerShdw>
                </a:effectLst>
              </a:rPr>
              <a:t>Expected outcomes from this intersession</a:t>
            </a:r>
          </a:p>
          <a:p>
            <a:pPr lvl="1" algn="just">
              <a:lnSpc>
                <a:spcPct val="150000"/>
              </a:lnSpc>
            </a:pPr>
            <a:r>
              <a:rPr lang="en-US" sz="2400" dirty="0" smtClean="0">
                <a:solidFill>
                  <a:schemeClr val="tx1">
                    <a:lumMod val="95000"/>
                    <a:lumOff val="5000"/>
                  </a:schemeClr>
                </a:solidFill>
              </a:rPr>
              <a:t>- Develop/finalize </a:t>
            </a:r>
            <a:r>
              <a:rPr lang="en-US" sz="2400" dirty="0">
                <a:solidFill>
                  <a:schemeClr val="tx1">
                    <a:lumMod val="95000"/>
                    <a:lumOff val="5000"/>
                  </a:schemeClr>
                </a:solidFill>
              </a:rPr>
              <a:t>the specifications of the </a:t>
            </a:r>
            <a:r>
              <a:rPr lang="en-US" sz="2400" dirty="0" smtClean="0">
                <a:solidFill>
                  <a:schemeClr val="tx1">
                    <a:lumMod val="95000"/>
                    <a:lumOff val="5000"/>
                  </a:schemeClr>
                </a:solidFill>
              </a:rPr>
              <a:t>NCMPs</a:t>
            </a:r>
          </a:p>
          <a:p>
            <a:pPr lvl="1" algn="just">
              <a:lnSpc>
                <a:spcPct val="150000"/>
              </a:lnSpc>
            </a:pPr>
            <a:r>
              <a:rPr lang="en-US" sz="2400" dirty="0" smtClean="0">
                <a:solidFill>
                  <a:schemeClr val="tx1">
                    <a:lumMod val="95000"/>
                    <a:lumOff val="5000"/>
                  </a:schemeClr>
                </a:solidFill>
              </a:rPr>
              <a:t>- including </a:t>
            </a:r>
            <a:r>
              <a:rPr lang="en-US" sz="2400" dirty="0">
                <a:solidFill>
                  <a:schemeClr val="tx1">
                    <a:lumMod val="95000"/>
                    <a:lumOff val="5000"/>
                  </a:schemeClr>
                </a:solidFill>
              </a:rPr>
              <a:t>their provision </a:t>
            </a:r>
            <a:endParaRPr lang="en-US" sz="2400" dirty="0" smtClean="0">
              <a:solidFill>
                <a:schemeClr val="tx1">
                  <a:lumMod val="95000"/>
                  <a:lumOff val="5000"/>
                </a:schemeClr>
              </a:solidFill>
            </a:endParaRPr>
          </a:p>
          <a:p>
            <a:pPr marL="800100" lvl="1" indent="-342900" algn="just">
              <a:lnSpc>
                <a:spcPct val="150000"/>
              </a:lnSpc>
              <a:buFontTx/>
              <a:buChar char="-"/>
            </a:pPr>
            <a:r>
              <a:rPr lang="en-US" sz="2400" dirty="0" smtClean="0">
                <a:solidFill>
                  <a:schemeClr val="tx1">
                    <a:lumMod val="95000"/>
                    <a:lumOff val="5000"/>
                  </a:schemeClr>
                </a:solidFill>
              </a:rPr>
              <a:t>and </a:t>
            </a:r>
            <a:r>
              <a:rPr lang="en-US" sz="2400" dirty="0">
                <a:solidFill>
                  <a:schemeClr val="tx1">
                    <a:lumMod val="95000"/>
                    <a:lumOff val="5000"/>
                  </a:schemeClr>
                </a:solidFill>
              </a:rPr>
              <a:t>the associated software requirements, </a:t>
            </a:r>
          </a:p>
          <a:p>
            <a:pPr marL="800100" lvl="1" indent="-342900" algn="just">
              <a:lnSpc>
                <a:spcPct val="150000"/>
              </a:lnSpc>
              <a:buFontTx/>
              <a:buChar char="-"/>
            </a:pPr>
            <a:r>
              <a:rPr lang="en-US" sz="2400" dirty="0" smtClean="0">
                <a:solidFill>
                  <a:schemeClr val="tx1">
                    <a:lumMod val="95000"/>
                    <a:lumOff val="5000"/>
                  </a:schemeClr>
                </a:solidFill>
              </a:rPr>
              <a:t>and </a:t>
            </a:r>
            <a:r>
              <a:rPr lang="en-US" sz="2400" dirty="0">
                <a:solidFill>
                  <a:schemeClr val="tx1">
                    <a:lumMod val="95000"/>
                    <a:lumOff val="5000"/>
                  </a:schemeClr>
                </a:solidFill>
              </a:rPr>
              <a:t>develop/finalize guidance for their operational production </a:t>
            </a:r>
            <a:r>
              <a:rPr lang="en-US" sz="2400" dirty="0" smtClean="0">
                <a:solidFill>
                  <a:schemeClr val="tx1">
                    <a:lumMod val="95000"/>
                    <a:lumOff val="5000"/>
                  </a:schemeClr>
                </a:solidFill>
              </a:rPr>
              <a:t>and </a:t>
            </a:r>
            <a:r>
              <a:rPr lang="en-US" sz="2400" dirty="0">
                <a:solidFill>
                  <a:schemeClr val="tx1">
                    <a:lumMod val="95000"/>
                    <a:lumOff val="5000"/>
                  </a:schemeClr>
                </a:solidFill>
              </a:rPr>
              <a:t>dissemination </a:t>
            </a:r>
            <a:endParaRPr lang="en-US" sz="2400" dirty="0" smtClean="0">
              <a:solidFill>
                <a:schemeClr val="tx1">
                  <a:lumMod val="95000"/>
                  <a:lumOff val="5000"/>
                </a:schemeClr>
              </a:solidFill>
            </a:endParaRPr>
          </a:p>
          <a:p>
            <a:pPr lvl="1" algn="just">
              <a:lnSpc>
                <a:spcPct val="150000"/>
              </a:lnSpc>
            </a:pPr>
            <a:r>
              <a:rPr lang="en-US" sz="2400" dirty="0" smtClean="0">
                <a:solidFill>
                  <a:schemeClr val="tx1">
                    <a:lumMod val="95000"/>
                    <a:lumOff val="5000"/>
                  </a:schemeClr>
                </a:solidFill>
                <a:sym typeface="Wingdings" pitchFamily="2" charset="2"/>
              </a:rPr>
              <a:t> </a:t>
            </a:r>
            <a:r>
              <a:rPr lang="en-US" sz="2400" b="1" dirty="0">
                <a:solidFill>
                  <a:schemeClr val="tx1">
                    <a:lumMod val="95000"/>
                    <a:lumOff val="5000"/>
                  </a:schemeClr>
                </a:solidFill>
                <a:sym typeface="Wingdings" pitchFamily="2" charset="2"/>
              </a:rPr>
              <a:t>guidance, focal points</a:t>
            </a:r>
            <a:r>
              <a:rPr lang="en-US" sz="2400" b="1" dirty="0" smtClean="0">
                <a:solidFill>
                  <a:schemeClr val="tx1">
                    <a:lumMod val="95000"/>
                    <a:lumOff val="5000"/>
                  </a:schemeClr>
                </a:solidFill>
                <a:sym typeface="Wingdings" pitchFamily="2" charset="2"/>
              </a:rPr>
              <a:t>, software, dissemination</a:t>
            </a:r>
            <a:endParaRPr lang="en-US" sz="2400" b="1" dirty="0">
              <a:solidFill>
                <a:schemeClr val="tx1">
                  <a:lumMod val="95000"/>
                  <a:lumOff val="5000"/>
                </a:schemeClr>
              </a:solidFill>
            </a:endParaRPr>
          </a:p>
          <a:p>
            <a:pPr marL="800100" lvl="1" indent="-342900" algn="just">
              <a:lnSpc>
                <a:spcPct val="150000"/>
              </a:lnSpc>
              <a:buFontTx/>
              <a:buChar char="-"/>
            </a:pPr>
            <a:r>
              <a:rPr lang="en-US" sz="2400" dirty="0" smtClean="0">
                <a:solidFill>
                  <a:schemeClr val="tx1">
                    <a:lumMod val="95000"/>
                    <a:lumOff val="5000"/>
                  </a:schemeClr>
                </a:solidFill>
              </a:rPr>
              <a:t>Assessment </a:t>
            </a:r>
            <a:r>
              <a:rPr lang="en-US" sz="2400" dirty="0">
                <a:solidFill>
                  <a:schemeClr val="tx1">
                    <a:lumMod val="95000"/>
                    <a:lumOff val="5000"/>
                  </a:schemeClr>
                </a:solidFill>
              </a:rPr>
              <a:t>of the existing capabilities for NCMPs </a:t>
            </a:r>
            <a:endParaRPr lang="en-US" sz="2400" dirty="0" smtClean="0">
              <a:solidFill>
                <a:schemeClr val="tx1">
                  <a:lumMod val="95000"/>
                  <a:lumOff val="5000"/>
                </a:schemeClr>
              </a:solidFill>
            </a:endParaRPr>
          </a:p>
          <a:p>
            <a:pPr marL="800100" lvl="1" indent="-342900" algn="just">
              <a:lnSpc>
                <a:spcPct val="150000"/>
              </a:lnSpc>
              <a:buFont typeface="Wingdings"/>
              <a:buChar char="è"/>
            </a:pPr>
            <a:r>
              <a:rPr lang="en-US" sz="2400" b="1" dirty="0" smtClean="0">
                <a:solidFill>
                  <a:schemeClr val="tx1">
                    <a:lumMod val="95000"/>
                    <a:lumOff val="5000"/>
                  </a:schemeClr>
                </a:solidFill>
              </a:rPr>
              <a:t>survey </a:t>
            </a:r>
            <a:r>
              <a:rPr lang="en-US" sz="2400" b="1" dirty="0">
                <a:solidFill>
                  <a:schemeClr val="tx1">
                    <a:lumMod val="95000"/>
                    <a:lumOff val="5000"/>
                  </a:schemeClr>
                </a:solidFill>
              </a:rPr>
              <a:t>and </a:t>
            </a:r>
            <a:r>
              <a:rPr lang="en-US" sz="2400" b="1" dirty="0" smtClean="0">
                <a:solidFill>
                  <a:schemeClr val="tx1">
                    <a:lumMod val="95000"/>
                    <a:lumOff val="5000"/>
                  </a:schemeClr>
                </a:solidFill>
              </a:rPr>
              <a:t>workshops</a:t>
            </a:r>
          </a:p>
          <a:p>
            <a:pPr marL="800100" lvl="1" indent="-342900" algn="just">
              <a:lnSpc>
                <a:spcPct val="150000"/>
              </a:lnSpc>
              <a:buFont typeface="Wingdings"/>
              <a:buChar char="è"/>
            </a:pPr>
            <a:endParaRPr lang="en-US" sz="2400" b="1" dirty="0">
              <a:solidFill>
                <a:schemeClr val="tx1">
                  <a:lumMod val="95000"/>
                  <a:lumOff val="5000"/>
                </a:schemeClr>
              </a:solidFill>
            </a:endParaRPr>
          </a:p>
        </p:txBody>
      </p:sp>
    </p:spTree>
    <p:extLst>
      <p:ext uri="{BB962C8B-B14F-4D97-AF65-F5344CB8AC3E}">
        <p14:creationId xmlns:p14="http://schemas.microsoft.com/office/powerpoint/2010/main" val="10380480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4294967295"/>
          </p:nvPr>
        </p:nvSpPr>
        <p:spPr>
          <a:xfrm>
            <a:off x="539552" y="1196752"/>
            <a:ext cx="8136905" cy="4464496"/>
          </a:xfrm>
          <a:solidFill>
            <a:schemeClr val="accent6">
              <a:lumMod val="40000"/>
              <a:lumOff val="60000"/>
              <a:alpha val="45882"/>
            </a:schemeClr>
          </a:solidFill>
          <a:ln w="28575">
            <a:solidFill>
              <a:schemeClr val="bg1"/>
            </a:solidFill>
          </a:ln>
        </p:spPr>
        <p:txBody>
          <a:bodyPr>
            <a:noAutofit/>
          </a:bodyPr>
          <a:lstStyle/>
          <a:p>
            <a:r>
              <a:rPr lang="en-US" sz="2800" b="1" dirty="0" smtClean="0"/>
              <a:t>Requested support from WMO for </a:t>
            </a:r>
          </a:p>
          <a:p>
            <a:pPr lvl="1"/>
            <a:r>
              <a:rPr lang="en-US" dirty="0" smtClean="0"/>
              <a:t>two face to face meetings during the actual intersession</a:t>
            </a:r>
          </a:p>
          <a:p>
            <a:pPr lvl="1"/>
            <a:r>
              <a:rPr lang="en-US" dirty="0" smtClean="0"/>
              <a:t>two workshops: assessment of capabilities &amp; capacity development </a:t>
            </a:r>
          </a:p>
          <a:p>
            <a:pPr marL="457200" lvl="1" indent="0">
              <a:buNone/>
            </a:pPr>
            <a:r>
              <a:rPr lang="en-US" dirty="0"/>
              <a:t>	</a:t>
            </a:r>
            <a:r>
              <a:rPr lang="en-US" dirty="0" smtClean="0">
                <a:sym typeface="Wingdings" pitchFamily="2" charset="2"/>
              </a:rPr>
              <a:t>Workshop specifications, needs</a:t>
            </a:r>
          </a:p>
          <a:p>
            <a:pPr marL="457200" lvl="1" indent="0">
              <a:buNone/>
            </a:pPr>
            <a:r>
              <a:rPr lang="en-US" dirty="0">
                <a:sym typeface="Wingdings" pitchFamily="2" charset="2"/>
              </a:rPr>
              <a:t>	</a:t>
            </a:r>
            <a:r>
              <a:rPr lang="en-US" dirty="0" smtClean="0">
                <a:sym typeface="Wingdings" pitchFamily="2" charset="2"/>
              </a:rPr>
              <a:t>targeted community? </a:t>
            </a:r>
            <a:r>
              <a:rPr lang="en-US" dirty="0" smtClean="0"/>
              <a:t>NCMP Focal points?, 	RCCs?, Particular region?</a:t>
            </a:r>
          </a:p>
          <a:p>
            <a:pPr marL="0" indent="0">
              <a:buNone/>
            </a:pPr>
            <a:endParaRPr lang="fr-FR" sz="2800" dirty="0"/>
          </a:p>
        </p:txBody>
      </p:sp>
    </p:spTree>
    <p:extLst>
      <p:ext uri="{BB962C8B-B14F-4D97-AF65-F5344CB8AC3E}">
        <p14:creationId xmlns:p14="http://schemas.microsoft.com/office/powerpoint/2010/main" val="5920297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22431" t="10370" r="28566" b="4348"/>
          <a:stretch/>
        </p:blipFill>
        <p:spPr bwMode="auto">
          <a:xfrm>
            <a:off x="2339751" y="459020"/>
            <a:ext cx="5974515" cy="58486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410013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a:xfrm>
            <a:off x="467544" y="0"/>
            <a:ext cx="8447087" cy="1285875"/>
          </a:xfrm>
        </p:spPr>
        <p:style>
          <a:lnRef idx="1">
            <a:schemeClr val="accent5"/>
          </a:lnRef>
          <a:fillRef idx="2">
            <a:schemeClr val="accent5"/>
          </a:fillRef>
          <a:effectRef idx="1">
            <a:schemeClr val="accent5"/>
          </a:effectRef>
          <a:fontRef idx="minor">
            <a:schemeClr val="dk1"/>
          </a:fontRef>
        </p:style>
        <p:txBody>
          <a:bodyPr>
            <a:normAutofit/>
          </a:bodyPr>
          <a:lstStyle/>
          <a:p>
            <a:r>
              <a:rPr lang="en-US" sz="2600" b="1" dirty="0" smtClean="0"/>
              <a:t>Expert </a:t>
            </a:r>
            <a:r>
              <a:rPr lang="en-US" sz="2600" b="1" dirty="0"/>
              <a:t>Team on National Climate Monitoring Products </a:t>
            </a:r>
            <a:r>
              <a:rPr lang="en-US" sz="2400" b="1" dirty="0" smtClean="0"/>
              <a:t/>
            </a:r>
            <a:br>
              <a:rPr lang="en-US" sz="2400" b="1" dirty="0" smtClean="0"/>
            </a:br>
            <a:r>
              <a:rPr lang="en-US" sz="2400" b="1" dirty="0" smtClean="0"/>
              <a:t>Terms of Reference</a:t>
            </a:r>
            <a:endParaRPr lang="en-US" sz="2400" b="1" dirty="0"/>
          </a:p>
        </p:txBody>
      </p:sp>
      <p:sp>
        <p:nvSpPr>
          <p:cNvPr id="3" name="Espace réservé du contenu 2"/>
          <p:cNvSpPr>
            <a:spLocks noGrp="1"/>
          </p:cNvSpPr>
          <p:nvPr>
            <p:ph idx="4294967295"/>
          </p:nvPr>
        </p:nvSpPr>
        <p:spPr>
          <a:xfrm>
            <a:off x="467544" y="1423988"/>
            <a:ext cx="8447087" cy="5029200"/>
          </a:xfrm>
          <a:solidFill>
            <a:srgbClr val="D9FFF9">
              <a:alpha val="45882"/>
            </a:srgbClr>
          </a:solidFill>
          <a:ln w="28575">
            <a:solidFill>
              <a:srgbClr val="00B0F0"/>
            </a:solidFill>
          </a:ln>
        </p:spPr>
        <p:txBody>
          <a:bodyPr>
            <a:noAutofit/>
          </a:bodyPr>
          <a:lstStyle/>
          <a:p>
            <a:pPr algn="just"/>
            <a:r>
              <a:rPr lang="en-US" sz="2000" b="1" dirty="0" smtClean="0">
                <a:effectLst>
                  <a:outerShdw blurRad="38100" dist="38100" dir="2700000" algn="tl">
                    <a:srgbClr val="000000">
                      <a:alpha val="43137"/>
                    </a:srgbClr>
                  </a:outerShdw>
                </a:effectLst>
              </a:rPr>
              <a:t>Develop  the specifications </a:t>
            </a:r>
            <a:r>
              <a:rPr lang="en-US" sz="2000" dirty="0" smtClean="0"/>
              <a:t>of the NCMPs, including their provision and the associated </a:t>
            </a:r>
            <a:r>
              <a:rPr lang="en-US" sz="2000" dirty="0" smtClean="0">
                <a:effectLst>
                  <a:outerShdw blurRad="38100" dist="38100" dir="2700000" algn="tl">
                    <a:srgbClr val="000000">
                      <a:alpha val="43137"/>
                    </a:srgbClr>
                  </a:outerShdw>
                </a:effectLst>
              </a:rPr>
              <a:t>software</a:t>
            </a:r>
            <a:r>
              <a:rPr lang="en-US" sz="2000" dirty="0" smtClean="0"/>
              <a:t> requirements, and develop </a:t>
            </a:r>
            <a:r>
              <a:rPr lang="en-US" sz="2000" b="1" dirty="0" smtClean="0">
                <a:effectLst>
                  <a:outerShdw blurRad="38100" dist="38100" dir="2700000" algn="tl">
                    <a:srgbClr val="000000">
                      <a:alpha val="43137"/>
                    </a:srgbClr>
                  </a:outerShdw>
                </a:effectLst>
              </a:rPr>
              <a:t>guidance</a:t>
            </a:r>
            <a:r>
              <a:rPr lang="en-US" sz="2000" dirty="0" smtClean="0"/>
              <a:t> for their </a:t>
            </a:r>
            <a:r>
              <a:rPr lang="en-US" sz="2000" b="1" dirty="0" smtClean="0">
                <a:effectLst>
                  <a:outerShdw blurRad="38100" dist="38100" dir="2700000" algn="tl">
                    <a:srgbClr val="000000">
                      <a:alpha val="43137"/>
                    </a:srgbClr>
                  </a:outerShdw>
                </a:effectLst>
              </a:rPr>
              <a:t>operational production and dissemination </a:t>
            </a:r>
          </a:p>
          <a:p>
            <a:pPr algn="just"/>
            <a:endParaRPr lang="en-US" sz="2000" dirty="0" smtClean="0"/>
          </a:p>
          <a:p>
            <a:pPr algn="just"/>
            <a:r>
              <a:rPr lang="en-US" sz="2000" dirty="0" smtClean="0"/>
              <a:t>Assessment of the </a:t>
            </a:r>
            <a:r>
              <a:rPr lang="en-US" sz="2000" b="1" dirty="0" smtClean="0">
                <a:effectLst>
                  <a:outerShdw blurRad="38100" dist="38100" dir="2700000" algn="tl">
                    <a:srgbClr val="000000">
                      <a:alpha val="43137"/>
                    </a:srgbClr>
                  </a:outerShdw>
                </a:effectLst>
              </a:rPr>
              <a:t>existing capabilities </a:t>
            </a:r>
            <a:r>
              <a:rPr lang="en-US" sz="2000" dirty="0" smtClean="0"/>
              <a:t>for NCMPs including through </a:t>
            </a:r>
            <a:r>
              <a:rPr lang="en-US" sz="2000" b="1" dirty="0" smtClean="0">
                <a:effectLst>
                  <a:outerShdw blurRad="38100" dist="38100" dir="2700000" algn="tl">
                    <a:srgbClr val="000000">
                      <a:alpha val="43137"/>
                    </a:srgbClr>
                  </a:outerShdw>
                </a:effectLst>
              </a:rPr>
              <a:t>survey</a:t>
            </a:r>
            <a:r>
              <a:rPr lang="en-US" sz="2000" b="1" dirty="0" smtClean="0"/>
              <a:t> and </a:t>
            </a:r>
            <a:r>
              <a:rPr lang="en-US" sz="2000" b="1" dirty="0" smtClean="0">
                <a:effectLst>
                  <a:outerShdw blurRad="38100" dist="38100" dir="2700000" algn="tl">
                    <a:srgbClr val="000000">
                      <a:alpha val="43137"/>
                    </a:srgbClr>
                  </a:outerShdw>
                </a:effectLst>
              </a:rPr>
              <a:t>workshops</a:t>
            </a:r>
          </a:p>
          <a:p>
            <a:pPr algn="just"/>
            <a:endParaRPr lang="en-US" sz="2000" dirty="0" smtClean="0"/>
          </a:p>
          <a:p>
            <a:pPr algn="just"/>
            <a:r>
              <a:rPr lang="en-US" sz="2000" dirty="0" smtClean="0"/>
              <a:t>Collaborate with other  groups such as the relevant CBS team regarding the creation, coding, implementation and the exchange of NCMPs</a:t>
            </a:r>
          </a:p>
          <a:p>
            <a:pPr algn="just"/>
            <a:endParaRPr lang="en-US" sz="2000" dirty="0" smtClean="0"/>
          </a:p>
          <a:p>
            <a:pPr algn="just"/>
            <a:r>
              <a:rPr lang="en-US" sz="2000" dirty="0" smtClean="0"/>
              <a:t>Collaborate with ETCCDI to assess the feasibility of, and provide –if appropriate- a methodology for, combining </a:t>
            </a:r>
            <a:r>
              <a:rPr lang="en-US" sz="2000" dirty="0" err="1" smtClean="0"/>
              <a:t>Rclimdex</a:t>
            </a:r>
            <a:r>
              <a:rPr lang="en-US" sz="2000" dirty="0" smtClean="0"/>
              <a:t> with appropriate gridding software to develop a unified NCMP software package for use on routine basis by the NMHSs</a:t>
            </a:r>
            <a:endParaRPr lang="en-US" sz="2000" dirty="0" smtClean="0">
              <a:solidFill>
                <a:schemeClr val="accent6">
                  <a:lumMod val="75000"/>
                </a:schemeClr>
              </a:solidFill>
            </a:endParaRPr>
          </a:p>
          <a:p>
            <a:pPr algn="just"/>
            <a:endParaRPr lang="en-US" sz="2000" dirty="0" smtClean="0"/>
          </a:p>
          <a:p>
            <a:pPr marL="0" indent="0" algn="just">
              <a:buNone/>
            </a:pPr>
            <a:endParaRPr lang="fr-FR" sz="2000" dirty="0"/>
          </a:p>
        </p:txBody>
      </p:sp>
    </p:spTree>
    <p:extLst>
      <p:ext uri="{BB962C8B-B14F-4D97-AF65-F5344CB8AC3E}">
        <p14:creationId xmlns:p14="http://schemas.microsoft.com/office/powerpoint/2010/main" val="3237290693"/>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355</TotalTime>
  <Words>375</Words>
  <Application>Microsoft Office PowerPoint</Application>
  <PresentationFormat>Affichage à l'écran (4:3)</PresentationFormat>
  <Paragraphs>48</Paragraphs>
  <Slides>9</Slides>
  <Notes>0</Notes>
  <HiddenSlides>0</HiddenSlides>
  <MMClips>0</MMClips>
  <ScaleCrop>false</ScaleCrop>
  <HeadingPairs>
    <vt:vector size="4" baseType="variant">
      <vt:variant>
        <vt:lpstr>Thème</vt:lpstr>
      </vt:variant>
      <vt:variant>
        <vt:i4>1</vt:i4>
      </vt:variant>
      <vt:variant>
        <vt:lpstr>Titres des diapositives</vt:lpstr>
      </vt:variant>
      <vt:variant>
        <vt:i4>9</vt:i4>
      </vt:variant>
    </vt:vector>
  </HeadingPairs>
  <TitlesOfParts>
    <vt:vector size="10" baseType="lpstr">
      <vt:lpstr>Thème Office</vt:lpstr>
      <vt:lpstr>Présentation PowerPoint</vt:lpstr>
      <vt:lpstr>Présentation PowerPoint</vt:lpstr>
      <vt:lpstr>ET-NCMP contribution withing OPACE 2 ToRs</vt:lpstr>
      <vt:lpstr>OPACE 2 Structure</vt:lpstr>
      <vt:lpstr>Présentation PowerPoint</vt:lpstr>
      <vt:lpstr>Présentation PowerPoint</vt:lpstr>
      <vt:lpstr>Présentation PowerPoint</vt:lpstr>
      <vt:lpstr>Présentation PowerPoint</vt:lpstr>
      <vt:lpstr>Expert Team on National Climate Monitoring Products  Terms of Reference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user</dc:creator>
  <cp:lastModifiedBy>Fdriouech</cp:lastModifiedBy>
  <cp:revision>55</cp:revision>
  <dcterms:created xsi:type="dcterms:W3CDTF">2015-07-05T19:51:04Z</dcterms:created>
  <dcterms:modified xsi:type="dcterms:W3CDTF">2015-09-15T10:06:54Z</dcterms:modified>
</cp:coreProperties>
</file>