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60" r:id="rId4"/>
    <p:sldId id="261" r:id="rId5"/>
    <p:sldId id="262" r:id="rId6"/>
    <p:sldId id="270" r:id="rId7"/>
    <p:sldId id="265" r:id="rId8"/>
    <p:sldId id="264" r:id="rId9"/>
    <p:sldId id="266" r:id="rId10"/>
    <p:sldId id="263" r:id="rId11"/>
    <p:sldId id="271" r:id="rId12"/>
    <p:sldId id="269" r:id="rId13"/>
    <p:sldId id="267" r:id="rId1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F3735-E7EC-4D51-975F-1DDFD8147E7A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2624A-46B5-4FF1-A556-8969CA8C28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735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5222B-174D-4371-80CD-DB10227E6B31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45D18-9ED4-4E02-A234-E927FB6D57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37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0A4D9-19F9-41F0-92E4-D2DEB3335BB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91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2015/9/11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s.data.jma.go.jp/gmd/tcc/tcc/library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Questions and suggestions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about NCMP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 err="1"/>
              <a:t>Ayako</a:t>
            </a:r>
            <a:r>
              <a:rPr lang="en-US" altLang="ja-JP" dirty="0"/>
              <a:t> Takeuchi, JMA</a:t>
            </a:r>
          </a:p>
          <a:p>
            <a:r>
              <a:rPr kumimoji="1" lang="en-US" altLang="ja-JP" dirty="0" smtClean="0"/>
              <a:t>ET-NCMP meeting </a:t>
            </a:r>
          </a:p>
          <a:p>
            <a:r>
              <a:rPr kumimoji="1" lang="en-US" altLang="ja-JP" dirty="0" smtClean="0"/>
              <a:t>(2015.9.15 – 2015.9.17, @Marrakech) 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04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/>
              <a:t>I think that </a:t>
            </a:r>
            <a:r>
              <a:rPr lang="en-US" altLang="ja-JP" dirty="0" smtClean="0"/>
              <a:t>dissemination </a:t>
            </a:r>
            <a:r>
              <a:rPr lang="en-US" altLang="ja-JP" dirty="0"/>
              <a:t>of basic climatological data like CLIMAT </a:t>
            </a:r>
            <a:r>
              <a:rPr lang="en-US" altLang="ja-JP" dirty="0" smtClean="0"/>
              <a:t>is </a:t>
            </a:r>
            <a:r>
              <a:rPr lang="en-US" altLang="ja-JP" dirty="0"/>
              <a:t>the most important and makes many communities happier</a:t>
            </a:r>
            <a:r>
              <a:rPr lang="en-US" altLang="ja-JP" dirty="0" smtClean="0"/>
              <a:t>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en-US" altLang="ja-JP" dirty="0" smtClean="0"/>
              <a:t>Thank you.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76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ja-JP" dirty="0" smtClean="0"/>
              <a:t>Backup </a:t>
            </a:r>
            <a:r>
              <a:rPr lang="en-US" altLang="ja-JP" dirty="0" smtClean="0"/>
              <a:t>Slides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7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Contents of CLIMAT report</a:t>
            </a:r>
            <a:endParaRPr kumimoji="1" lang="ja-JP" altLang="en-US" dirty="0"/>
          </a:p>
        </p:txBody>
      </p:sp>
      <p:sp>
        <p:nvSpPr>
          <p:cNvPr id="6" name="テキスト ボックス 13"/>
          <p:cNvSpPr txBox="1">
            <a:spLocks noChangeArrowheads="1"/>
          </p:cNvSpPr>
          <p:nvPr/>
        </p:nvSpPr>
        <p:spPr bwMode="auto">
          <a:xfrm>
            <a:off x="107504" y="5445224"/>
            <a:ext cx="89289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“Manual on Codes” (WMO Publication No. 306) http</a:t>
            </a:r>
            <a:r>
              <a:rPr lang="en-US" altLang="ja-JP" sz="2000" dirty="0">
                <a:solidFill>
                  <a:srgbClr val="FF0000"/>
                </a:solidFill>
              </a:rPr>
              <a:t>://</a:t>
            </a:r>
            <a:r>
              <a:rPr lang="en-US" altLang="ja-JP" sz="2000" dirty="0" smtClean="0">
                <a:solidFill>
                  <a:srgbClr val="FF0000"/>
                </a:solidFill>
              </a:rPr>
              <a:t>www.wmo.int/pages/prog/www/WMOCodes/WMO306_vI1/Publications/2014update/Sel4.pdf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16677" r="10688" b="13035"/>
          <a:stretch/>
        </p:blipFill>
        <p:spPr bwMode="auto">
          <a:xfrm>
            <a:off x="284836" y="1318246"/>
            <a:ext cx="6447404" cy="4054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>
            <a:off x="6516216" y="2636912"/>
            <a:ext cx="2088232" cy="564803"/>
          </a:xfrm>
          <a:prstGeom prst="ellipse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solidFill>
                  <a:srgbClr val="FF00FF"/>
                </a:solidFill>
              </a:rPr>
              <a:t>Monthly data</a:t>
            </a:r>
          </a:p>
          <a:p>
            <a:pPr algn="ctr"/>
            <a:r>
              <a:rPr lang="en-US" altLang="ja-JP" sz="1600" dirty="0" smtClean="0">
                <a:solidFill>
                  <a:srgbClr val="FF00FF"/>
                </a:solidFill>
              </a:rPr>
              <a:t>Mandatory!</a:t>
            </a:r>
            <a:endParaRPr kumimoji="1" lang="ja-JP" altLang="en-US" sz="1600" dirty="0">
              <a:solidFill>
                <a:srgbClr val="FF00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6516216" y="3429000"/>
            <a:ext cx="208823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Normal</a:t>
            </a:r>
            <a:r>
              <a:rPr kumimoji="1"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</a:t>
            </a:r>
            <a:endParaRPr kumimoji="1" lang="ja-JP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228184" y="3861048"/>
            <a:ext cx="288032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days with parameters beyond certain thresholds </a:t>
            </a:r>
            <a:endParaRPr kumimoji="1" lang="ja-JP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228184" y="4725144"/>
            <a:ext cx="288032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Extreme values and frequency of thunder storms and hails </a:t>
            </a:r>
            <a:endParaRPr kumimoji="1" lang="ja-JP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35757" y="6392726"/>
            <a:ext cx="437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code form can be found in 1995 edition.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9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9"/>
          <p:cNvSpPr txBox="1">
            <a:spLocks noChangeArrowheads="1"/>
          </p:cNvSpPr>
          <p:nvPr/>
        </p:nvSpPr>
        <p:spPr bwMode="auto">
          <a:xfrm>
            <a:off x="179388" y="969665"/>
            <a:ext cx="876935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ja-JP" dirty="0">
                <a:latin typeface="Calibri" pitchFamily="34" charset="0"/>
              </a:rPr>
              <a:t>    As part of </a:t>
            </a:r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TCC’s capacity-building activity </a:t>
            </a:r>
            <a:r>
              <a:rPr lang="en-US" altLang="ja-JP" dirty="0">
                <a:latin typeface="Calibri" pitchFamily="34" charset="0"/>
              </a:rPr>
              <a:t>in its role as RCC, TCC holds annual training seminars on the application of its climate monitoring and prediction products. </a:t>
            </a:r>
          </a:p>
          <a:p>
            <a:pPr algn="just">
              <a:lnSpc>
                <a:spcPts val="1800"/>
              </a:lnSpc>
            </a:pPr>
            <a:r>
              <a:rPr lang="en-US" altLang="ja-JP" dirty="0">
                <a:latin typeface="Calibri" pitchFamily="34" charset="0"/>
              </a:rPr>
              <a:t>    Each seminar deals with a different theme depending on TCC’s progress in climate and analysis capabilities, such as the introduction of upgraded climate models.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98512" y="148884"/>
            <a:ext cx="4301480" cy="43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200"/>
              </a:lnSpc>
              <a:spcBef>
                <a:spcPts val="0"/>
              </a:spcBef>
              <a:defRPr/>
            </a:pPr>
            <a:r>
              <a:rPr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明朝" pitchFamily="17" charset="-128"/>
              </a:rPr>
              <a:t>TCC Annual Training Seminar</a:t>
            </a:r>
            <a:endParaRPr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明朝" pitchFamily="17" charset="-128"/>
            </a:endParaRPr>
          </a:p>
        </p:txBody>
      </p:sp>
      <p:graphicFrame>
        <p:nvGraphicFramePr>
          <p:cNvPr id="7" name="コンテンツ プレースホル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248657"/>
              </p:ext>
            </p:extLst>
          </p:nvPr>
        </p:nvGraphicFramePr>
        <p:xfrm>
          <a:off x="179388" y="2132856"/>
          <a:ext cx="8785225" cy="428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30"/>
                <a:gridCol w="2016405"/>
                <a:gridCol w="5832690"/>
              </a:tblGrid>
              <a:tr h="335314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Theme </a:t>
                      </a:r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2478" marR="92478" marT="45724" marB="45724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Participants</a:t>
                      </a:r>
                      <a:endParaRPr kumimoji="1" lang="ja-JP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2478" marR="92478" marT="45724" marB="45724" anchor="ctr"/>
                </a:tc>
              </a:tr>
              <a:tr h="4572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Nov. 2008</a:t>
                      </a:r>
                      <a:endParaRPr kumimoji="1" lang="ja-JP" altLang="en-US" sz="1200" dirty="0"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effectLst/>
                          <a:latin typeface="Calibri" pitchFamily="34" charset="0"/>
                        </a:rPr>
                        <a:t>Climate Information and Forecasting</a:t>
                      </a: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13: China,</a:t>
                      </a:r>
                      <a:r>
                        <a:rPr kumimoji="1" lang="en-US" altLang="ja-JP" sz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Hong Kong, India,</a:t>
                      </a:r>
                      <a:r>
                        <a:rPr kumimoji="1" lang="en-US" altLang="ja-JP" sz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Indonesia, Iran, Korea (2), Lao,</a:t>
                      </a:r>
                      <a:r>
                        <a:rPr kumimoji="1" lang="ja-JP" altLang="en-US" sz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Malaysia,</a:t>
                      </a:r>
                      <a:r>
                        <a:rPr kumimoji="1" lang="en-US" altLang="ja-JP" sz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Mongolia, Philippines,</a:t>
                      </a:r>
                      <a:r>
                        <a:rPr kumimoji="1" lang="ja-JP" altLang="en-US" sz="12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Thailand, Viet Nam</a:t>
                      </a:r>
                      <a:r>
                        <a:rPr kumimoji="1" lang="ja-JP" altLang="en-US" sz="1200" dirty="0" smtClean="0">
                          <a:latin typeface="Calibri" pitchFamily="34" charset="0"/>
                        </a:rPr>
                        <a:t>  </a:t>
                      </a:r>
                      <a:endParaRPr kumimoji="1" lang="ja-JP" altLang="en-US" sz="1200" dirty="0"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</a:tr>
              <a:tr h="499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Dec. 2009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Climate Analysis using Reanalysis Data</a:t>
                      </a: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11: Bangladesh, Indonesia, Laos</a:t>
                      </a:r>
                      <a:r>
                        <a:rPr kumimoji="1" lang="en-US" altLang="ja-JP" sz="1200" baseline="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, Malaysia, Mongolia, </a:t>
                      </a:r>
                      <a:r>
                        <a:rPr kumimoji="1"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Pakistan, Papua New Guinea, Philippines, Sri Lanka, Thailand, Viet Nam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</a:tr>
              <a:tr h="7049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Jan. 2011</a:t>
                      </a:r>
                      <a:endParaRPr kumimoji="1" lang="ja-JP" altLang="en-US" sz="1200" dirty="0"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Calibri" pitchFamily="34" charset="0"/>
                        </a:rPr>
                        <a:t>Application of Seasonal Forecast Gridded Data to Seasonal Forecast Products</a:t>
                      </a:r>
                      <a:endParaRPr kumimoji="1" lang="ja-JP" altLang="en-US" sz="1200" dirty="0"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Calibri" pitchFamily="34" charset="0"/>
                        </a:rPr>
                        <a:t>19: Bangladesh,</a:t>
                      </a:r>
                      <a:r>
                        <a:rPr kumimoji="1" lang="en-US" altLang="ja-JP" sz="1200" baseline="0" dirty="0" smtClean="0">
                          <a:latin typeface="Calibri" pitchFamily="34" charset="0"/>
                        </a:rPr>
                        <a:t> Hong Kong, Indonesia, Kazakhstan, Laos, Malaysia, Maldives, Myanmar,  Nepal, Pakistan, Philippines (2), Qatar, Singapore, Sri Lanka, Thailand, Uzbekistan, Viet Nam</a:t>
                      </a:r>
                      <a:endParaRPr kumimoji="1" lang="ja-JP" altLang="en-US" sz="1200" dirty="0"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</a:tr>
              <a:tr h="4572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Nov. 2011</a:t>
                      </a: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One month Forecast Products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13:</a:t>
                      </a:r>
                      <a:r>
                        <a:rPr kumimoji="1" lang="en-US" altLang="ja-JP" sz="1200" baseline="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Bangladesh,</a:t>
                      </a:r>
                      <a:r>
                        <a:rPr kumimoji="1" lang="en-US" altLang="ja-JP" sz="1200" baseline="0" dirty="0" smtClean="0">
                          <a:solidFill>
                            <a:srgbClr val="0000FF"/>
                          </a:solidFill>
                          <a:latin typeface="Calibri" pitchFamily="34" charset="0"/>
                        </a:rPr>
                        <a:t>  Cambodia, Hong Kong, Indonesia, Laos, Malaysia, Mongolia, Myanmar, Pakistan, Philippines, Sri Lanka, Thailand, Viet Nam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</a:tr>
              <a:tr h="4572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Nov. 2012</a:t>
                      </a: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Climate Analysis Information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12: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Bangladesh,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Hong Kong, Indonesia (2), Laos, Malaysia, Mongolia, Myanmar, Nepal, Philippines, Sri Lanka, Thailand, Viet Nam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</a:tr>
              <a:tr h="4572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Nov. 2013</a:t>
                      </a: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Seasonal</a:t>
                      </a:r>
                      <a:r>
                        <a:rPr kumimoji="1" lang="en-US" altLang="ja-JP" sz="1200" b="0" baseline="0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 Forecast Products</a:t>
                      </a:r>
                      <a:endParaRPr kumimoji="1" lang="ja-JP" altLang="en-US" sz="1200" b="0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16: Bangladesh, Cambodia,</a:t>
                      </a:r>
                      <a:r>
                        <a:rPr kumimoji="1" lang="en-US" altLang="ja-JP" sz="1200" b="0" baseline="0" dirty="0" smtClean="0"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 Hong Kong, Indonesia (3), Laos, Malaysia, Mongolia, Myanmar, Nepal, Papua New Guinea, Philippines, Sri Lanka, Thailand, Viet Nam</a:t>
                      </a:r>
                      <a:endParaRPr kumimoji="1" lang="ja-JP" altLang="en-US" sz="1200" b="0" dirty="0">
                        <a:solidFill>
                          <a:srgbClr val="00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</a:tr>
              <a:tr h="4572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Jan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2015</a:t>
                      </a:r>
                    </a:p>
                    <a:p>
                      <a:pPr algn="ctr"/>
                      <a:endParaRPr kumimoji="1" lang="en-US" altLang="ja-JP" sz="12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Global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Warming Projection</a:t>
                      </a:r>
                      <a:r>
                        <a:rPr kumimoji="1" lang="ja-JP" alt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　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Information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13: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Bangladesh,</a:t>
                      </a:r>
                      <a:r>
                        <a:rPr kumimoji="1" lang="en-US" altLang="ja-JP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Cambodia, Indonesia, Hong Kong, Laos, Malaysia, Mongolia, Myanmar, Nepal, Philippines, Sri Lanka, Thailand, Viet Nam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</a:tr>
              <a:tr h="4572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Nov 2015</a:t>
                      </a:r>
                    </a:p>
                    <a:p>
                      <a:pPr algn="ctr"/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(scheduled)</a:t>
                      </a: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One Month Forecast</a:t>
                      </a:r>
                      <a:endParaRPr kumimoji="1" lang="ja-JP" altLang="en-US" sz="1200" b="0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2478" marR="92478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 smtClean="0"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</a:rPr>
                        <a:t>15: Bangladesh, Cambodia, Indonesia, Hong Kong, Laos, Malaysia, Mongolia, Myanmar, Nepal, Pakistan, Philippines, Singapore, Sri Lanka, Thailand, Viet Nam</a:t>
                      </a:r>
                    </a:p>
                  </a:txBody>
                  <a:tcPr marL="92478" marR="92478" marT="45724" marB="45724"/>
                </a:tc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64968" y="6444044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>
                <a:solidFill>
                  <a:srgbClr val="0000FF"/>
                </a:solidFill>
                <a:latin typeface="Arial Narrow" panose="020B0606020202030204" pitchFamily="34" charset="0"/>
                <a:hlinkClick r:id="rId3"/>
              </a:rPr>
              <a:t>http://ds.data.jma.go.jp/gmd/tcc/tcc/library/index.html</a:t>
            </a:r>
            <a:endParaRPr lang="ja-JP" altLang="en-US" b="1" u="sng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11719-907B-4115-B5E7-F43514D4D90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103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Self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Monitoring world climate by using CLIMAT and SYNOP data</a:t>
            </a:r>
          </a:p>
          <a:p>
            <a:r>
              <a:rPr lang="en-US" altLang="ja-JP" dirty="0" smtClean="0"/>
              <a:t>GSN Monitoring Centre and CBS Lead Centre for GCOS</a:t>
            </a:r>
            <a:r>
              <a:rPr lang="ja-JP" altLang="en-US" dirty="0" smtClean="0"/>
              <a:t> </a:t>
            </a:r>
            <a:r>
              <a:rPr lang="en-US" altLang="ja-JP" dirty="0" smtClean="0"/>
              <a:t>Data</a:t>
            </a:r>
          </a:p>
          <a:p>
            <a:pPr lvl="1"/>
            <a:r>
              <a:rPr lang="en-US" altLang="ja-JP" dirty="0"/>
              <a:t>GSNMC: </a:t>
            </a:r>
            <a:r>
              <a:rPr lang="en-US" altLang="ja-JP" dirty="0" smtClean="0"/>
              <a:t>DWD (Germany) </a:t>
            </a:r>
            <a:r>
              <a:rPr lang="en-US" altLang="ja-JP" dirty="0"/>
              <a:t>and </a:t>
            </a:r>
            <a:r>
              <a:rPr lang="en-US" altLang="ja-JP" dirty="0" smtClean="0"/>
              <a:t>JMA (Japan)</a:t>
            </a:r>
          </a:p>
          <a:p>
            <a:pPr lvl="1"/>
            <a:r>
              <a:rPr lang="en-US" altLang="ja-JP" dirty="0" smtClean="0"/>
              <a:t>CBSLC: DMN (</a:t>
            </a:r>
            <a:r>
              <a:rPr lang="en-GB" altLang="ja-JP" dirty="0"/>
              <a:t>Morocco), </a:t>
            </a:r>
            <a:r>
              <a:rPr lang="en-GB" altLang="ja-JP" dirty="0" smtClean="0"/>
              <a:t>INM (Mozambique), </a:t>
            </a:r>
            <a:r>
              <a:rPr lang="en-US" altLang="ja-JP" dirty="0" smtClean="0"/>
              <a:t>IRIMO (Iran), JMA (Japan), DMC (Chile), </a:t>
            </a:r>
            <a:r>
              <a:rPr lang="en-GB" altLang="ja-JP" dirty="0"/>
              <a:t>NOAA NCDC (USA), </a:t>
            </a:r>
            <a:r>
              <a:rPr lang="en-GB" altLang="ja-JP" dirty="0" smtClean="0"/>
              <a:t>BOM </a:t>
            </a:r>
            <a:r>
              <a:rPr lang="en-GB" altLang="ja-JP" dirty="0"/>
              <a:t>(Australia), DWD (Germany) and </a:t>
            </a:r>
            <a:r>
              <a:rPr lang="en-GB" altLang="ja-JP" dirty="0" smtClean="0"/>
              <a:t>BAS (UK) 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467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is GSN?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2816"/>
          </a:xfrm>
        </p:spPr>
        <p:txBody>
          <a:bodyPr>
            <a:normAutofit lnSpcReduction="10000"/>
          </a:bodyPr>
          <a:lstStyle/>
          <a:p>
            <a:r>
              <a:rPr lang="en-US" altLang="ja-JP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GSN</a:t>
            </a:r>
            <a:r>
              <a:rPr lang="en-US" altLang="ja-JP" dirty="0"/>
              <a:t>: </a:t>
            </a:r>
            <a:r>
              <a:rPr lang="en-US" altLang="ja-JP" u="sng" dirty="0"/>
              <a:t>GCOS Surface Network</a:t>
            </a:r>
            <a:r>
              <a:rPr lang="en-US" altLang="ja-JP" dirty="0"/>
              <a:t> is minimum configuration for global climate monitoring (about 1,000 CLIMAT stations). </a:t>
            </a:r>
            <a:endParaRPr lang="en-US" altLang="ja-JP" dirty="0" smtClean="0"/>
          </a:p>
          <a:p>
            <a:r>
              <a:rPr kumimoji="1" lang="en-US" altLang="ja-JP" dirty="0" smtClean="0"/>
              <a:t>GCOS</a:t>
            </a:r>
            <a:r>
              <a:rPr kumimoji="1" lang="en-US" altLang="ja-JP" dirty="0" smtClean="0"/>
              <a:t>: Global Climate Observing System</a:t>
            </a:r>
          </a:p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04" y="3507862"/>
            <a:ext cx="4725128" cy="291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67544" y="3501008"/>
            <a:ext cx="3672408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GSN Monitoring Centre</a:t>
            </a:r>
            <a:r>
              <a:rPr lang="en-US" altLang="ja-JP" dirty="0" smtClean="0"/>
              <a:t>: DWD and JMA monitors availability and quality of CLIMAT reports from GSN stations.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63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9067"/>
            <a:ext cx="4176464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Monitoring results of GSNMC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176464" cy="278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26010" y="3611729"/>
            <a:ext cx="67358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DWD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0969" y="6381328"/>
            <a:ext cx="58862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JMA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28214" y="5229200"/>
            <a:ext cx="4568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Maps: Percentage of received CLIMAT </a:t>
            </a:r>
            <a:r>
              <a:rPr lang="en-US" altLang="ja-JP" dirty="0" smtClean="0"/>
              <a:t>reports </a:t>
            </a:r>
          </a:p>
          <a:p>
            <a:pPr algn="ctr"/>
            <a:r>
              <a:rPr lang="en-US" altLang="ja-JP" dirty="0" smtClean="0"/>
              <a:t>from each station </a:t>
            </a:r>
          </a:p>
          <a:p>
            <a:pPr algn="ctr"/>
            <a:r>
              <a:rPr lang="en-US" altLang="ja-JP" dirty="0" smtClean="0"/>
              <a:t>DWD and JMA received for the last 12 months.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74840" cy="28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467105" y="4077072"/>
            <a:ext cx="464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Graph</a:t>
            </a:r>
            <a:r>
              <a:rPr kumimoji="1" lang="en-US" altLang="ja-JP" dirty="0" smtClean="0"/>
              <a:t>: Percentage of received CLIMAT </a:t>
            </a:r>
            <a:r>
              <a:rPr lang="en-US" altLang="ja-JP" dirty="0" smtClean="0"/>
              <a:t>reports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DWD and JMA received for the last 24 months.</a:t>
            </a:r>
            <a:endParaRPr kumimoji="1" lang="ja-JP" altLang="en-US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868144" y="3018855"/>
            <a:ext cx="2957865" cy="338137"/>
          </a:xfrm>
          <a:prstGeom prst="wedgeRectCallout">
            <a:avLst>
              <a:gd name="adj1" fmla="val 19116"/>
              <a:gd name="adj2" fmla="val -310624"/>
            </a:avLst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sx="1000" sy="1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3200" b="1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FF3300"/>
                </a:solidFill>
              </a:rPr>
              <a:t>Global: slightly above 80%  </a:t>
            </a:r>
          </a:p>
        </p:txBody>
      </p:sp>
      <p:sp>
        <p:nvSpPr>
          <p:cNvPr id="11" name="テキスト ボックス 13"/>
          <p:cNvSpPr txBox="1">
            <a:spLocks noChangeArrowheads="1"/>
          </p:cNvSpPr>
          <p:nvPr/>
        </p:nvSpPr>
        <p:spPr bwMode="auto">
          <a:xfrm>
            <a:off x="5076056" y="6093296"/>
            <a:ext cx="33123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FF0000"/>
                </a:solidFill>
              </a:rPr>
              <a:t>GSNMC website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http://</a:t>
            </a:r>
            <a:r>
              <a:rPr lang="en-US" altLang="ja-JP" sz="2000" dirty="0" smtClean="0">
                <a:solidFill>
                  <a:srgbClr val="FF0000"/>
                </a:solidFill>
              </a:rPr>
              <a:t>www.gsnmc.dwd.de</a:t>
            </a:r>
            <a:r>
              <a:rPr lang="en-US" altLang="ja-JP" sz="20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1107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GSN and RBCN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0928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GSN</a:t>
            </a:r>
            <a:r>
              <a:rPr lang="en-US" altLang="ja-JP" sz="2800" dirty="0"/>
              <a:t>: </a:t>
            </a:r>
            <a:r>
              <a:rPr lang="en-US" altLang="ja-JP" sz="2800" u="sng" dirty="0"/>
              <a:t>GCOS Surface Network</a:t>
            </a:r>
            <a:r>
              <a:rPr lang="en-US" altLang="ja-JP" sz="2800" dirty="0"/>
              <a:t> is minimum configuration for global climate monitoring (about 1,000 CLIMAT stations). </a:t>
            </a:r>
          </a:p>
          <a:p>
            <a:r>
              <a:rPr lang="en-US" altLang="ja-JP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RBCN</a:t>
            </a:r>
            <a:r>
              <a:rPr lang="en-US" altLang="ja-JP" sz="2800" dirty="0"/>
              <a:t>: </a:t>
            </a:r>
            <a:r>
              <a:rPr lang="en-US" altLang="ja-JP" sz="2800" u="sng" dirty="0"/>
              <a:t>Regional Basic Climatological Network</a:t>
            </a:r>
            <a:r>
              <a:rPr lang="en-US" altLang="ja-JP" sz="2800" dirty="0"/>
              <a:t> is necessary to provide a good representation of climate on the regional scale, in addition to global scale (about 3,000 CLIMAT stations). </a:t>
            </a:r>
          </a:p>
          <a:p>
            <a:endParaRPr kumimoji="1" lang="ja-JP" altLang="en-US" sz="2800" dirty="0"/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4283968" y="4509120"/>
            <a:ext cx="4464496" cy="2053834"/>
            <a:chOff x="4087813" y="4951413"/>
            <a:chExt cx="4448175" cy="1760537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087813" y="4951413"/>
              <a:ext cx="4448175" cy="1760537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/>
            <a:lstStyle>
              <a:defPPr>
                <a:defRPr lang="ja-JP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altLang="ja-JP" sz="2400" dirty="0">
                  <a:solidFill>
                    <a:schemeClr val="accent1"/>
                  </a:solidFill>
                </a:rPr>
                <a:t>RBCN (WMO)</a:t>
              </a: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054352" y="5717924"/>
              <a:ext cx="3023735" cy="84853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defPPr>
                <a:defRPr lang="ja-JP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sz="3200" b="1" kern="1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solidFill>
                    <a:srgbClr val="009900"/>
                  </a:solidFill>
                </a:rPr>
                <a:t>GSN (GCOS)</a:t>
              </a:r>
            </a:p>
          </p:txBody>
        </p:sp>
      </p:grp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7544" y="4509120"/>
            <a:ext cx="4032448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000" dirty="0" smtClean="0"/>
              <a:t>Percentage of received CLIMAT reports from </a:t>
            </a:r>
            <a:r>
              <a:rPr lang="en-US" altLang="ja-JP" sz="3000" dirty="0" smtClean="0">
                <a:solidFill>
                  <a:schemeClr val="accent1"/>
                </a:solidFill>
              </a:rPr>
              <a:t>RBCN</a:t>
            </a:r>
            <a:r>
              <a:rPr lang="en-US" altLang="ja-JP" sz="3000" dirty="0" smtClean="0"/>
              <a:t> stations is still </a:t>
            </a:r>
            <a:r>
              <a:rPr lang="en-US" altLang="ja-JP" sz="3000" dirty="0" smtClean="0">
                <a:solidFill>
                  <a:schemeClr val="accent1"/>
                </a:solidFill>
              </a:rPr>
              <a:t>about 70%</a:t>
            </a:r>
            <a:r>
              <a:rPr lang="en-US" altLang="ja-JP" sz="3000" dirty="0" smtClean="0"/>
              <a:t> (</a:t>
            </a:r>
            <a:r>
              <a:rPr lang="en-US" altLang="ja-JP" sz="3000" dirty="0" smtClean="0">
                <a:solidFill>
                  <a:srgbClr val="00B050"/>
                </a:solidFill>
              </a:rPr>
              <a:t>over 80%</a:t>
            </a:r>
            <a:r>
              <a:rPr lang="en-US" altLang="ja-JP" sz="3000" dirty="0" smtClean="0"/>
              <a:t> from </a:t>
            </a:r>
            <a:r>
              <a:rPr lang="en-US" altLang="ja-JP" sz="3000" dirty="0" smtClean="0">
                <a:solidFill>
                  <a:srgbClr val="00B050"/>
                </a:solidFill>
              </a:rPr>
              <a:t>GSN</a:t>
            </a:r>
            <a:r>
              <a:rPr lang="en-US" altLang="ja-JP" sz="3000" dirty="0" smtClean="0"/>
              <a:t> stations).</a:t>
            </a:r>
          </a:p>
          <a:p>
            <a:endParaRPr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175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CLIMAT received in </a:t>
            </a:r>
            <a:r>
              <a:rPr kumimoji="1" lang="en-US" altLang="ja-JP" dirty="0" smtClean="0"/>
              <a:t>JMA (+DWD)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JMA receives about 2700 stations’ CLIMAT data. </a:t>
            </a:r>
          </a:p>
          <a:p>
            <a:r>
              <a:rPr lang="en-US" altLang="ja-JP" dirty="0" smtClean="0"/>
              <a:t>About 1000/2000/2100 in 2700 CLIMAT reports include data of section 2</a:t>
            </a:r>
            <a:r>
              <a:rPr kumimoji="1" lang="en-US" altLang="ja-JP" dirty="0" smtClean="0"/>
              <a:t>/3/4.</a:t>
            </a:r>
          </a:p>
          <a:p>
            <a:pPr lvl="1"/>
            <a:r>
              <a:rPr lang="en-US" altLang="ja-JP" dirty="0" smtClean="0"/>
              <a:t>Section 2, 3, 4 contain normal data</a:t>
            </a:r>
            <a:r>
              <a:rPr lang="en-US" altLang="ja-JP" dirty="0"/>
              <a:t>, </a:t>
            </a:r>
            <a:r>
              <a:rPr lang="en-US" altLang="ja-JP" dirty="0" smtClean="0"/>
              <a:t>number </a:t>
            </a:r>
            <a:r>
              <a:rPr lang="en-US" altLang="ja-JP" dirty="0"/>
              <a:t>of days with parameters beyond certain thresholds  and </a:t>
            </a:r>
            <a:r>
              <a:rPr lang="en-US" altLang="ja-JP" dirty="0" smtClean="0"/>
              <a:t>extreme </a:t>
            </a:r>
            <a:r>
              <a:rPr lang="en-US" altLang="ja-JP" dirty="0"/>
              <a:t>values and frequency of thunder storms and </a:t>
            </a:r>
            <a:r>
              <a:rPr lang="en-US" altLang="ja-JP" dirty="0" smtClean="0"/>
              <a:t>hails, respectively. 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There might be difficulties in </a:t>
            </a:r>
          </a:p>
          <a:p>
            <a:pPr lvl="1"/>
            <a:r>
              <a:rPr lang="en-US" altLang="ja-JP" dirty="0" smtClean="0"/>
              <a:t>data gathering </a:t>
            </a:r>
          </a:p>
          <a:p>
            <a:pPr lvl="1"/>
            <a:r>
              <a:rPr lang="en-US" altLang="ja-JP" dirty="0" smtClean="0"/>
              <a:t>statistical calculation </a:t>
            </a:r>
          </a:p>
          <a:p>
            <a:pPr lvl="1"/>
            <a:r>
              <a:rPr lang="en-US" altLang="ja-JP" dirty="0" smtClean="0"/>
              <a:t>encoding CLIMAT reports </a:t>
            </a:r>
          </a:p>
          <a:p>
            <a:pPr lvl="1"/>
            <a:r>
              <a:rPr lang="en-US" altLang="ja-JP" dirty="0" smtClean="0"/>
              <a:t>putting reports into GTS </a:t>
            </a:r>
          </a:p>
          <a:p>
            <a:pPr lvl="1"/>
            <a:r>
              <a:rPr lang="en-US" altLang="ja-JP" dirty="0" smtClean="0"/>
              <a:t>network problems in GTS</a:t>
            </a:r>
          </a:p>
          <a:p>
            <a:pPr lvl="1"/>
            <a:r>
              <a:rPr lang="en-US" altLang="ja-JP" dirty="0" smtClean="0"/>
              <a:t>….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50" y="3861048"/>
            <a:ext cx="4035027" cy="202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264" y="3861048"/>
            <a:ext cx="303231" cy="202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546001" y="5890046"/>
            <a:ext cx="4634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/>
              <a:t>Monthly mean temperature </a:t>
            </a:r>
            <a:r>
              <a:rPr lang="en-US" altLang="ja-JP" dirty="0" smtClean="0"/>
              <a:t>(July 2015)</a:t>
            </a:r>
          </a:p>
          <a:p>
            <a:pPr algn="ctr"/>
            <a:r>
              <a:rPr lang="en-US" altLang="ja-JP" dirty="0" smtClean="0"/>
              <a:t>from the CLIMAT data received </a:t>
            </a:r>
            <a:r>
              <a:rPr lang="en-US" altLang="ja-JP" dirty="0"/>
              <a:t>in JMA </a:t>
            </a:r>
            <a:r>
              <a:rPr lang="en-US" altLang="ja-JP" dirty="0" smtClean="0"/>
              <a:t>(+ DWD)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33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/>
              <a:t>Should each NMHS calculate NCMPs? </a:t>
            </a:r>
            <a:r>
              <a:rPr lang="en-US" altLang="ja-JP" dirty="0" smtClean="0"/>
              <a:t> How </a:t>
            </a:r>
            <a:r>
              <a:rPr lang="en-US" altLang="ja-JP" dirty="0"/>
              <a:t>about role sharing?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NMHSs </a:t>
            </a:r>
            <a:r>
              <a:rPr lang="en-US" altLang="ja-JP" dirty="0"/>
              <a:t>report </a:t>
            </a:r>
            <a:r>
              <a:rPr lang="en-US" altLang="ja-JP" dirty="0" smtClean="0"/>
              <a:t>necessary data</a:t>
            </a:r>
            <a:r>
              <a:rPr lang="en-US" altLang="ja-JP" dirty="0"/>
              <a:t>, someone (our team?) calculates NCMPs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lvl="1"/>
            <a:r>
              <a:rPr lang="en-US" altLang="ja-JP" dirty="0"/>
              <a:t>There may be problems in resources (computer and/or human), </a:t>
            </a:r>
            <a:r>
              <a:rPr lang="en-US" altLang="ja-JP" dirty="0" smtClean="0"/>
              <a:t>security </a:t>
            </a:r>
            <a:r>
              <a:rPr lang="en-US" altLang="ja-JP" dirty="0"/>
              <a:t>and so on.</a:t>
            </a:r>
          </a:p>
          <a:p>
            <a:r>
              <a:rPr lang="en-US" altLang="ja-JP" dirty="0" smtClean="0"/>
              <a:t>Can </a:t>
            </a:r>
            <a:r>
              <a:rPr lang="en-US" altLang="ja-JP" dirty="0"/>
              <a:t>we modify the definition </a:t>
            </a:r>
            <a:r>
              <a:rPr lang="en-US" altLang="ja-JP" dirty="0" smtClean="0"/>
              <a:t>of NCMP to </a:t>
            </a:r>
            <a:r>
              <a:rPr lang="en-US" altLang="ja-JP" dirty="0"/>
              <a:t>use </a:t>
            </a:r>
            <a:r>
              <a:rPr lang="en-US" altLang="ja-JP" dirty="0" smtClean="0"/>
              <a:t>existing data </a:t>
            </a:r>
            <a:r>
              <a:rPr lang="en-US" altLang="ja-JP" dirty="0"/>
              <a:t>for NCMPs? </a:t>
            </a:r>
          </a:p>
          <a:p>
            <a:pPr lvl="1"/>
            <a:r>
              <a:rPr lang="en-US" altLang="ja-JP" dirty="0" smtClean="0"/>
              <a:t>CLIMAT </a:t>
            </a:r>
            <a:r>
              <a:rPr lang="en-US" altLang="ja-JP" dirty="0"/>
              <a:t>reports include </a:t>
            </a:r>
            <a:r>
              <a:rPr lang="en-US" altLang="ja-JP" dirty="0" smtClean="0"/>
              <a:t>some extreme </a:t>
            </a:r>
            <a:r>
              <a:rPr lang="en-US" altLang="ja-JP" dirty="0"/>
              <a:t>values as well as monthly mean/total data.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8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Suggestion 1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For exchange of </a:t>
            </a:r>
            <a:r>
              <a:rPr lang="en-US" altLang="ja-JP" dirty="0" smtClean="0"/>
              <a:t>products, it </a:t>
            </a:r>
            <a:r>
              <a:rPr lang="en-US" altLang="ja-JP" dirty="0"/>
              <a:t>is better to use </a:t>
            </a:r>
            <a:r>
              <a:rPr lang="en-US" altLang="ja-JP" dirty="0" smtClean="0"/>
              <a:t>a internet tool (web </a:t>
            </a:r>
            <a:r>
              <a:rPr lang="en-US" altLang="ja-JP" dirty="0"/>
              <a:t>or </a:t>
            </a:r>
            <a:r>
              <a:rPr lang="en-US" altLang="ja-JP" dirty="0" smtClean="0"/>
              <a:t>e-mail), </a:t>
            </a:r>
            <a:r>
              <a:rPr lang="en-US" altLang="ja-JP" dirty="0" smtClean="0">
                <a:solidFill>
                  <a:srgbClr val="FF0000"/>
                </a:solidFill>
              </a:rPr>
              <a:t>not</a:t>
            </a:r>
            <a:r>
              <a:rPr lang="en-US" altLang="ja-JP" dirty="0" smtClean="0"/>
              <a:t> through the GTS.</a:t>
            </a:r>
          </a:p>
          <a:p>
            <a:pPr lvl="1"/>
            <a:r>
              <a:rPr lang="en-US" altLang="ja-JP" dirty="0" smtClean="0"/>
              <a:t>To put data into GTS, encodings </a:t>
            </a:r>
            <a:r>
              <a:rPr lang="en-US" altLang="ja-JP" dirty="0" smtClean="0"/>
              <a:t>are </a:t>
            </a:r>
            <a:r>
              <a:rPr lang="en-US" altLang="ja-JP" dirty="0" smtClean="0"/>
              <a:t>necessary. </a:t>
            </a:r>
            <a:endParaRPr lang="en-US" altLang="ja-JP" dirty="0" smtClean="0"/>
          </a:p>
          <a:p>
            <a:pPr lvl="2"/>
            <a:r>
              <a:rPr lang="en-US" altLang="ja-JP" dirty="0"/>
              <a:t>For CLIMAT reports, mitigation to TDCF (Table-driven Code Forms)  </a:t>
            </a:r>
            <a:r>
              <a:rPr lang="en-US" altLang="ja-JP" dirty="0" smtClean="0"/>
              <a:t>started in 2005, but at present </a:t>
            </a:r>
            <a:r>
              <a:rPr lang="en-US" altLang="ja-JP" dirty="0"/>
              <a:t>only about 800 stations </a:t>
            </a:r>
            <a:r>
              <a:rPr lang="en-US" altLang="ja-JP" dirty="0" smtClean="0"/>
              <a:t>report BUFR CLIMATs.</a:t>
            </a:r>
          </a:p>
          <a:p>
            <a:pPr lvl="1"/>
            <a:r>
              <a:rPr lang="en-US" altLang="ja-JP" dirty="0" smtClean="0"/>
              <a:t>There </a:t>
            </a:r>
            <a:r>
              <a:rPr lang="en-US" altLang="ja-JP" dirty="0" smtClean="0"/>
              <a:t>are other proposals to NMHSs regarding climatological data.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altLang="ja-JP" dirty="0" smtClean="0"/>
              <a:t>Collection of the </a:t>
            </a:r>
            <a:r>
              <a:rPr lang="en-US" altLang="ja-JP" dirty="0"/>
              <a:t>WWR (World Weather Records) </a:t>
            </a:r>
            <a:r>
              <a:rPr lang="en-US" altLang="ja-JP" dirty="0" smtClean="0"/>
              <a:t> </a:t>
            </a:r>
            <a:r>
              <a:rPr lang="en-US" altLang="ja-JP" dirty="0"/>
              <a:t>on an annual basis </a:t>
            </a:r>
            <a:r>
              <a:rPr lang="en-US" altLang="ja-JP" dirty="0" smtClean="0"/>
              <a:t>started in </a:t>
            </a:r>
            <a:r>
              <a:rPr lang="en-US" altLang="ja-JP" dirty="0"/>
              <a:t>2011.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altLang="ja-JP" dirty="0" smtClean="0"/>
              <a:t>It </a:t>
            </a:r>
            <a:r>
              <a:rPr lang="en-US" altLang="ja-JP" dirty="0" smtClean="0"/>
              <a:t>will be proposed to disseminate another BUFR data to report </a:t>
            </a:r>
            <a:r>
              <a:rPr lang="en-US" altLang="ja-JP" dirty="0"/>
              <a:t>daily extreme </a:t>
            </a:r>
            <a:r>
              <a:rPr lang="en-US" altLang="ja-JP" dirty="0" smtClean="0"/>
              <a:t>values.</a:t>
            </a:r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595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Suggestion 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altLang="ja-JP" dirty="0" smtClean="0"/>
              <a:t>It </a:t>
            </a:r>
            <a:r>
              <a:rPr lang="en-US" altLang="ja-JP" dirty="0" smtClean="0"/>
              <a:t>should be better to collaborate </a:t>
            </a:r>
            <a:r>
              <a:rPr lang="en-US" altLang="ja-JP" dirty="0" smtClean="0"/>
              <a:t>Regional Climate </a:t>
            </a:r>
            <a:r>
              <a:rPr lang="en-US" altLang="ja-JP" dirty="0" err="1" smtClean="0"/>
              <a:t>Centres</a:t>
            </a:r>
            <a:r>
              <a:rPr lang="en-US" altLang="ja-JP" dirty="0" smtClean="0"/>
              <a:t> (RCCs) tha</a:t>
            </a:r>
            <a:r>
              <a:rPr lang="en-US" altLang="ja-JP" dirty="0"/>
              <a:t>t</a:t>
            </a:r>
            <a:r>
              <a:rPr lang="en-US" altLang="ja-JP" dirty="0" smtClean="0"/>
              <a:t> support </a:t>
            </a:r>
            <a:r>
              <a:rPr lang="en-US" altLang="ja-JP" dirty="0" smtClean="0"/>
              <a:t>NMHSs in </a:t>
            </a:r>
            <a:r>
              <a:rPr lang="en-US" altLang="ja-JP" dirty="0" smtClean="0"/>
              <a:t>each region.</a:t>
            </a:r>
          </a:p>
          <a:p>
            <a:pPr lvl="1"/>
            <a:r>
              <a:rPr lang="en-US" altLang="ja-JP" dirty="0"/>
              <a:t>In JMA, Tokyo Climate Center (TCC) was established in 2002 to support climate services in the Asia-Pacific region and designated as an RCC in 2009.</a:t>
            </a:r>
          </a:p>
          <a:p>
            <a:pPr lvl="2"/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29" y="3909565"/>
            <a:ext cx="4457759" cy="2615779"/>
          </a:xfrm>
          <a:prstGeom prst="rect">
            <a:avLst/>
          </a:prstGeo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67544" y="3789041"/>
            <a:ext cx="4032448" cy="26642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Its major activities are </a:t>
            </a:r>
          </a:p>
          <a:p>
            <a:pPr lvl="2"/>
            <a:r>
              <a:rPr lang="en-US" altLang="ja-JP" dirty="0" smtClean="0"/>
              <a:t>providing  climate data and products to NMHSs through the website </a:t>
            </a:r>
          </a:p>
          <a:p>
            <a:pPr lvl="2"/>
            <a:r>
              <a:rPr lang="en-US" altLang="ja-JP" dirty="0" smtClean="0"/>
              <a:t>assisting with capacity building at NMHSs in the region (annual training seminar)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939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1078</Words>
  <Application>Microsoft Office PowerPoint</Application>
  <PresentationFormat>画面に合わせる (4:3)</PresentationFormat>
  <Paragraphs>109</Paragraphs>
  <Slides>13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Questions and suggestions  about NCMP</vt:lpstr>
      <vt:lpstr>Self Introduction</vt:lpstr>
      <vt:lpstr>What is GSN?</vt:lpstr>
      <vt:lpstr>Monitoring results of GSNMC</vt:lpstr>
      <vt:lpstr>GSN and RBCN</vt:lpstr>
      <vt:lpstr>CLIMAT received in JMA (+DWD)</vt:lpstr>
      <vt:lpstr>Questions</vt:lpstr>
      <vt:lpstr>Suggestion 1</vt:lpstr>
      <vt:lpstr>Suggestion 2</vt:lpstr>
      <vt:lpstr>PowerPoint プレゼンテーション</vt:lpstr>
      <vt:lpstr>PowerPoint プレゼンテーション</vt:lpstr>
      <vt:lpstr>Contents of CLIMAT report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竹内 綾子</dc:creator>
  <cp:lastModifiedBy>気象庁</cp:lastModifiedBy>
  <cp:revision>60</cp:revision>
  <cp:lastPrinted>2015-09-11T04:41:31Z</cp:lastPrinted>
  <dcterms:created xsi:type="dcterms:W3CDTF">2015-09-07T10:03:40Z</dcterms:created>
  <dcterms:modified xsi:type="dcterms:W3CDTF">2015-09-11T08:26:37Z</dcterms:modified>
</cp:coreProperties>
</file>