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</p:sldMasterIdLst>
  <p:notesMasterIdLst>
    <p:notesMasterId r:id="rId15"/>
  </p:notesMasterIdLst>
  <p:sldIdLst>
    <p:sldId id="256" r:id="rId2"/>
    <p:sldId id="286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3" r:id="rId14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18E48E6-B22A-3847-A804-92236E08EE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753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727759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90205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03636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06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4" name="Picture 3" descr="MOHC_RGB_whiteback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4" y="116632"/>
            <a:ext cx="161765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15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2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42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64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75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br>
              <a:rPr lang="en-GB" dirty="0" smtClean="0"/>
            </a:br>
            <a:r>
              <a:rPr lang="en-GB" dirty="0" smtClean="0"/>
              <a:t>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87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OHC_RGB_transpbackg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28588"/>
            <a:ext cx="15970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7" r:id="rId2"/>
    <p:sldLayoutId id="2147484119" r:id="rId3"/>
    <p:sldLayoutId id="2147484120" r:id="rId4"/>
    <p:sldLayoutId id="2147484125" r:id="rId5"/>
    <p:sldLayoutId id="2147484121" r:id="rId6"/>
    <p:sldLayoutId id="2147484122" r:id="rId7"/>
    <p:sldLayoutId id="2147484123" r:id="rId8"/>
    <p:sldLayoutId id="2147484124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and transmission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Palm Plaza Hotel, Marrakech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15 September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80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27584" y="2348880"/>
            <a:ext cx="7632848" cy="417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Will this processing chain work with ETCCDI software?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Where are the difficult stages going to be?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How much realistically could be automated?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What would it look like?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Who will code it and how?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2871809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Time consuming human part</a:t>
            </a:r>
            <a:endParaRPr lang="en-GB" dirty="0"/>
          </a:p>
        </p:txBody>
      </p:sp>
      <p:sp>
        <p:nvSpPr>
          <p:cNvPr id="6" name="Documents"/>
          <p:cNvSpPr>
            <a:spLocks noEditPoints="1" noChangeArrowheads="1"/>
          </p:cNvSpPr>
          <p:nvPr/>
        </p:nvSpPr>
        <p:spPr bwMode="auto">
          <a:xfrm>
            <a:off x="2089831" y="1800697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330869" y="1925107"/>
            <a:ext cx="900052" cy="1055710"/>
            <a:chOff x="225273" y="1988840"/>
            <a:chExt cx="2190274" cy="2479051"/>
          </a:xfrm>
        </p:grpSpPr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452733" y="19888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Document"/>
            <p:cNvSpPr>
              <a:spLocks noEditPoints="1" noChangeArrowheads="1"/>
            </p:cNvSpPr>
            <p:nvPr/>
          </p:nvSpPr>
          <p:spPr bwMode="auto">
            <a:xfrm>
              <a:off x="605133" y="21412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Document"/>
            <p:cNvSpPr>
              <a:spLocks noEditPoints="1" noChangeArrowheads="1"/>
            </p:cNvSpPr>
            <p:nvPr/>
          </p:nvSpPr>
          <p:spPr bwMode="auto">
            <a:xfrm>
              <a:off x="1022277" y="2293639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Document"/>
            <p:cNvSpPr>
              <a:spLocks noEditPoints="1" noChangeArrowheads="1"/>
            </p:cNvSpPr>
            <p:nvPr/>
          </p:nvSpPr>
          <p:spPr bwMode="auto">
            <a:xfrm>
              <a:off x="491403" y="25551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Document"/>
            <p:cNvSpPr>
              <a:spLocks noEditPoints="1" noChangeArrowheads="1"/>
            </p:cNvSpPr>
            <p:nvPr/>
          </p:nvSpPr>
          <p:spPr bwMode="auto">
            <a:xfrm>
              <a:off x="1492003" y="2937113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Document"/>
            <p:cNvSpPr>
              <a:spLocks noEditPoints="1" noChangeArrowheads="1"/>
            </p:cNvSpPr>
            <p:nvPr/>
          </p:nvSpPr>
          <p:spPr bwMode="auto">
            <a:xfrm>
              <a:off x="1883288" y="289243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Document"/>
            <p:cNvSpPr>
              <a:spLocks noEditPoints="1" noChangeArrowheads="1"/>
            </p:cNvSpPr>
            <p:nvPr/>
          </p:nvSpPr>
          <p:spPr bwMode="auto">
            <a:xfrm>
              <a:off x="643803" y="3514797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Document"/>
            <p:cNvSpPr>
              <a:spLocks noEditPoints="1" noChangeArrowheads="1"/>
            </p:cNvSpPr>
            <p:nvPr/>
          </p:nvSpPr>
          <p:spPr bwMode="auto">
            <a:xfrm>
              <a:off x="225273" y="3057596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Document"/>
            <p:cNvSpPr>
              <a:spLocks noEditPoints="1" noChangeArrowheads="1"/>
            </p:cNvSpPr>
            <p:nvPr/>
          </p:nvSpPr>
          <p:spPr bwMode="auto">
            <a:xfrm>
              <a:off x="1176062" y="37039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Document"/>
            <p:cNvSpPr>
              <a:spLocks noEditPoints="1" noChangeArrowheads="1"/>
            </p:cNvSpPr>
            <p:nvPr/>
          </p:nvSpPr>
          <p:spPr bwMode="auto">
            <a:xfrm>
              <a:off x="1746992" y="2161471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1475656" y="2250441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30598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cuments"/>
          <p:cNvSpPr>
            <a:spLocks noEditPoints="1" noChangeArrowheads="1"/>
          </p:cNvSpPr>
          <p:nvPr/>
        </p:nvSpPr>
        <p:spPr bwMode="auto">
          <a:xfrm>
            <a:off x="3707904" y="1830451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3779912" y="2107767"/>
            <a:ext cx="541834" cy="670143"/>
          </a:xfrm>
          <a:custGeom>
            <a:avLst/>
            <a:gdLst>
              <a:gd name="connsiteX0" fmla="*/ 0 w 2091847"/>
              <a:gd name="connsiteY0" fmla="*/ 663880 h 1340285"/>
              <a:gd name="connsiteX1" fmla="*/ 363255 w 2091847"/>
              <a:gd name="connsiteY1" fmla="*/ 1340285 h 1340285"/>
              <a:gd name="connsiteX2" fmla="*/ 2091847 w 2091847"/>
              <a:gd name="connsiteY2" fmla="*/ 0 h 1340285"/>
              <a:gd name="connsiteX3" fmla="*/ 438411 w 2091847"/>
              <a:gd name="connsiteY3" fmla="*/ 1127343 h 1340285"/>
              <a:gd name="connsiteX4" fmla="*/ 0 w 2091847"/>
              <a:gd name="connsiteY4" fmla="*/ 663880 h 134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847" h="1340285">
                <a:moveTo>
                  <a:pt x="0" y="663880"/>
                </a:moveTo>
                <a:lnTo>
                  <a:pt x="363255" y="1340285"/>
                </a:lnTo>
                <a:lnTo>
                  <a:pt x="2091847" y="0"/>
                </a:lnTo>
                <a:lnTo>
                  <a:pt x="438411" y="1127343"/>
                </a:lnTo>
                <a:lnTo>
                  <a:pt x="0" y="66388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4644008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220072" y="1916832"/>
            <a:ext cx="1368152" cy="1034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ETCCDI</a:t>
            </a:r>
          </a:p>
          <a:p>
            <a:pPr algn="ctr"/>
            <a:r>
              <a:rPr lang="en-GB" sz="2400" dirty="0" smtClean="0"/>
              <a:t>Indices</a:t>
            </a:r>
          </a:p>
          <a:p>
            <a:pPr algn="ctr"/>
            <a:r>
              <a:rPr lang="en-GB" sz="2400" dirty="0" smtClean="0"/>
              <a:t>+</a:t>
            </a:r>
            <a:r>
              <a:rPr lang="en-GB" sz="2400" dirty="0" err="1" smtClean="0"/>
              <a:t>Tmean</a:t>
            </a:r>
            <a:endParaRPr lang="en-GB" sz="2400" dirty="0"/>
          </a:p>
        </p:txBody>
      </p:sp>
      <p:sp>
        <p:nvSpPr>
          <p:cNvPr id="32" name="Right Arrow 31"/>
          <p:cNvSpPr/>
          <p:nvPr/>
        </p:nvSpPr>
        <p:spPr>
          <a:xfrm>
            <a:off x="66602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cuments"/>
          <p:cNvSpPr>
            <a:spLocks noEditPoints="1" noChangeArrowheads="1"/>
          </p:cNvSpPr>
          <p:nvPr/>
        </p:nvSpPr>
        <p:spPr bwMode="auto">
          <a:xfrm>
            <a:off x="7329408" y="3383268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Curved Left Arrow 33"/>
          <p:cNvSpPr/>
          <p:nvPr/>
        </p:nvSpPr>
        <p:spPr>
          <a:xfrm>
            <a:off x="8316416" y="2300614"/>
            <a:ext cx="731520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368896" y="1914840"/>
            <a:ext cx="806202" cy="1169939"/>
            <a:chOff x="7368896" y="1914840"/>
            <a:chExt cx="806202" cy="1169939"/>
          </a:xfrm>
        </p:grpSpPr>
        <p:sp>
          <p:nvSpPr>
            <p:cNvPr id="36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Right Arrow 54"/>
          <p:cNvSpPr/>
          <p:nvPr/>
        </p:nvSpPr>
        <p:spPr>
          <a:xfrm flipH="1">
            <a:off x="6723856" y="3789040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2555776" y="3383268"/>
            <a:ext cx="4142000" cy="1210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4220600" y="3867145"/>
            <a:ext cx="84681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tx1"/>
                </a:solidFill>
              </a:rPr>
              <a:t>Krige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82843" y="3867145"/>
            <a:ext cx="142110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Average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flipH="1">
            <a:off x="1980312" y="3804726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1036236" y="3443291"/>
            <a:ext cx="806202" cy="1169939"/>
            <a:chOff x="7368896" y="1914840"/>
            <a:chExt cx="806202" cy="1169939"/>
          </a:xfrm>
          <a:solidFill>
            <a:srgbClr val="92D050"/>
          </a:solidFill>
        </p:grpSpPr>
        <p:sp>
          <p:nvSpPr>
            <p:cNvPr id="63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2" name="Curved Left Arrow 71"/>
          <p:cNvSpPr/>
          <p:nvPr/>
        </p:nvSpPr>
        <p:spPr>
          <a:xfrm flipH="1">
            <a:off x="98589" y="3894349"/>
            <a:ext cx="677226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Documents"/>
          <p:cNvSpPr>
            <a:spLocks noEditPoints="1" noChangeArrowheads="1"/>
          </p:cNvSpPr>
          <p:nvPr/>
        </p:nvSpPr>
        <p:spPr bwMode="auto">
          <a:xfrm>
            <a:off x="1079612" y="4977003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2567526" y="3383268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NCMP calculation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 rot="20350645">
            <a:off x="2031061" y="5207725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ight Arrow 75"/>
          <p:cNvSpPr/>
          <p:nvPr/>
        </p:nvSpPr>
        <p:spPr>
          <a:xfrm>
            <a:off x="2093163" y="5433134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ight Arrow 76"/>
          <p:cNvSpPr/>
          <p:nvPr/>
        </p:nvSpPr>
        <p:spPr>
          <a:xfrm rot="1355014">
            <a:off x="2031062" y="5676062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3497755" y="477387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BUFR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63888" y="532620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Plain text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63755" y="5908255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…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5496" y="3251580"/>
            <a:ext cx="9144000" cy="31015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8589" y="1700808"/>
            <a:ext cx="4797446" cy="1512168"/>
          </a:xfrm>
          <a:prstGeom prst="rect">
            <a:avLst/>
          </a:prstGeom>
          <a:noFill/>
          <a:ln w="635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033961" y="1700808"/>
            <a:ext cx="4110039" cy="155077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5148064" y="3667967"/>
            <a:ext cx="1521082" cy="814877"/>
          </a:xfrm>
          <a:prstGeom prst="rect">
            <a:avLst/>
          </a:prstGeom>
          <a:noFill/>
          <a:ln w="635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167119" y="3749551"/>
            <a:ext cx="1421105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Make </a:t>
            </a:r>
            <a:r>
              <a:rPr lang="en-GB" sz="2000" dirty="0" err="1" smtClean="0">
                <a:solidFill>
                  <a:schemeClr val="tx1"/>
                </a:solidFill>
              </a:rPr>
              <a:t>Variogram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499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Time consuming computer part</a:t>
            </a:r>
            <a:endParaRPr lang="en-GB" dirty="0"/>
          </a:p>
        </p:txBody>
      </p:sp>
      <p:sp>
        <p:nvSpPr>
          <p:cNvPr id="6" name="Documents"/>
          <p:cNvSpPr>
            <a:spLocks noEditPoints="1" noChangeArrowheads="1"/>
          </p:cNvSpPr>
          <p:nvPr/>
        </p:nvSpPr>
        <p:spPr bwMode="auto">
          <a:xfrm>
            <a:off x="2089831" y="1800697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330869" y="1925107"/>
            <a:ext cx="900052" cy="1055710"/>
            <a:chOff x="225273" y="1988840"/>
            <a:chExt cx="2190274" cy="2479051"/>
          </a:xfrm>
        </p:grpSpPr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452733" y="19888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Document"/>
            <p:cNvSpPr>
              <a:spLocks noEditPoints="1" noChangeArrowheads="1"/>
            </p:cNvSpPr>
            <p:nvPr/>
          </p:nvSpPr>
          <p:spPr bwMode="auto">
            <a:xfrm>
              <a:off x="605133" y="21412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Document"/>
            <p:cNvSpPr>
              <a:spLocks noEditPoints="1" noChangeArrowheads="1"/>
            </p:cNvSpPr>
            <p:nvPr/>
          </p:nvSpPr>
          <p:spPr bwMode="auto">
            <a:xfrm>
              <a:off x="1022277" y="2293639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Document"/>
            <p:cNvSpPr>
              <a:spLocks noEditPoints="1" noChangeArrowheads="1"/>
            </p:cNvSpPr>
            <p:nvPr/>
          </p:nvSpPr>
          <p:spPr bwMode="auto">
            <a:xfrm>
              <a:off x="491403" y="25551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Document"/>
            <p:cNvSpPr>
              <a:spLocks noEditPoints="1" noChangeArrowheads="1"/>
            </p:cNvSpPr>
            <p:nvPr/>
          </p:nvSpPr>
          <p:spPr bwMode="auto">
            <a:xfrm>
              <a:off x="1492003" y="2937113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Document"/>
            <p:cNvSpPr>
              <a:spLocks noEditPoints="1" noChangeArrowheads="1"/>
            </p:cNvSpPr>
            <p:nvPr/>
          </p:nvSpPr>
          <p:spPr bwMode="auto">
            <a:xfrm>
              <a:off x="1883288" y="289243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Document"/>
            <p:cNvSpPr>
              <a:spLocks noEditPoints="1" noChangeArrowheads="1"/>
            </p:cNvSpPr>
            <p:nvPr/>
          </p:nvSpPr>
          <p:spPr bwMode="auto">
            <a:xfrm>
              <a:off x="643803" y="3514797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Document"/>
            <p:cNvSpPr>
              <a:spLocks noEditPoints="1" noChangeArrowheads="1"/>
            </p:cNvSpPr>
            <p:nvPr/>
          </p:nvSpPr>
          <p:spPr bwMode="auto">
            <a:xfrm>
              <a:off x="225273" y="3057596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Document"/>
            <p:cNvSpPr>
              <a:spLocks noEditPoints="1" noChangeArrowheads="1"/>
            </p:cNvSpPr>
            <p:nvPr/>
          </p:nvSpPr>
          <p:spPr bwMode="auto">
            <a:xfrm>
              <a:off x="1176062" y="37039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Document"/>
            <p:cNvSpPr>
              <a:spLocks noEditPoints="1" noChangeArrowheads="1"/>
            </p:cNvSpPr>
            <p:nvPr/>
          </p:nvSpPr>
          <p:spPr bwMode="auto">
            <a:xfrm>
              <a:off x="1746992" y="2161471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1475656" y="2250441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30598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cuments"/>
          <p:cNvSpPr>
            <a:spLocks noEditPoints="1" noChangeArrowheads="1"/>
          </p:cNvSpPr>
          <p:nvPr/>
        </p:nvSpPr>
        <p:spPr bwMode="auto">
          <a:xfrm>
            <a:off x="3707904" y="1830451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3779912" y="2107767"/>
            <a:ext cx="541834" cy="670143"/>
          </a:xfrm>
          <a:custGeom>
            <a:avLst/>
            <a:gdLst>
              <a:gd name="connsiteX0" fmla="*/ 0 w 2091847"/>
              <a:gd name="connsiteY0" fmla="*/ 663880 h 1340285"/>
              <a:gd name="connsiteX1" fmla="*/ 363255 w 2091847"/>
              <a:gd name="connsiteY1" fmla="*/ 1340285 h 1340285"/>
              <a:gd name="connsiteX2" fmla="*/ 2091847 w 2091847"/>
              <a:gd name="connsiteY2" fmla="*/ 0 h 1340285"/>
              <a:gd name="connsiteX3" fmla="*/ 438411 w 2091847"/>
              <a:gd name="connsiteY3" fmla="*/ 1127343 h 1340285"/>
              <a:gd name="connsiteX4" fmla="*/ 0 w 2091847"/>
              <a:gd name="connsiteY4" fmla="*/ 663880 h 134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847" h="1340285">
                <a:moveTo>
                  <a:pt x="0" y="663880"/>
                </a:moveTo>
                <a:lnTo>
                  <a:pt x="363255" y="1340285"/>
                </a:lnTo>
                <a:lnTo>
                  <a:pt x="2091847" y="0"/>
                </a:lnTo>
                <a:lnTo>
                  <a:pt x="438411" y="1127343"/>
                </a:lnTo>
                <a:lnTo>
                  <a:pt x="0" y="66388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4644008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220072" y="1772816"/>
            <a:ext cx="1368152" cy="13480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ETCCDI</a:t>
            </a:r>
          </a:p>
          <a:p>
            <a:pPr algn="ctr"/>
            <a:r>
              <a:rPr lang="en-GB" sz="2400" dirty="0" smtClean="0"/>
              <a:t>Indices</a:t>
            </a:r>
          </a:p>
          <a:p>
            <a:pPr algn="ctr"/>
            <a:r>
              <a:rPr lang="en-GB" sz="2400" dirty="0" smtClean="0"/>
              <a:t>+</a:t>
            </a:r>
            <a:r>
              <a:rPr lang="en-GB" sz="2400" dirty="0" err="1" smtClean="0"/>
              <a:t>Tmean+precip</a:t>
            </a:r>
            <a:endParaRPr lang="en-GB" sz="2400" dirty="0"/>
          </a:p>
        </p:txBody>
      </p:sp>
      <p:sp>
        <p:nvSpPr>
          <p:cNvPr id="32" name="Right Arrow 31"/>
          <p:cNvSpPr/>
          <p:nvPr/>
        </p:nvSpPr>
        <p:spPr>
          <a:xfrm>
            <a:off x="66602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cuments"/>
          <p:cNvSpPr>
            <a:spLocks noEditPoints="1" noChangeArrowheads="1"/>
          </p:cNvSpPr>
          <p:nvPr/>
        </p:nvSpPr>
        <p:spPr bwMode="auto">
          <a:xfrm>
            <a:off x="7329408" y="3383268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Curved Left Arrow 33"/>
          <p:cNvSpPr/>
          <p:nvPr/>
        </p:nvSpPr>
        <p:spPr>
          <a:xfrm>
            <a:off x="8316416" y="2300614"/>
            <a:ext cx="731520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368896" y="1914840"/>
            <a:ext cx="806202" cy="1169939"/>
            <a:chOff x="7368896" y="1914840"/>
            <a:chExt cx="806202" cy="1169939"/>
          </a:xfrm>
        </p:grpSpPr>
        <p:sp>
          <p:nvSpPr>
            <p:cNvPr id="36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Right Arrow 54"/>
          <p:cNvSpPr/>
          <p:nvPr/>
        </p:nvSpPr>
        <p:spPr>
          <a:xfrm flipH="1">
            <a:off x="6723856" y="3789040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2555776" y="3383268"/>
            <a:ext cx="4142000" cy="1210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167119" y="3749551"/>
            <a:ext cx="1421105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Make </a:t>
            </a:r>
            <a:r>
              <a:rPr lang="en-GB" sz="2000" dirty="0" err="1" smtClean="0">
                <a:solidFill>
                  <a:schemeClr val="tx1"/>
                </a:solidFill>
              </a:rPr>
              <a:t>Variogram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20600" y="3867145"/>
            <a:ext cx="84681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tx1"/>
                </a:solidFill>
              </a:rPr>
              <a:t>Krige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82843" y="3867145"/>
            <a:ext cx="142110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Average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flipH="1">
            <a:off x="1980312" y="3804726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1036236" y="3443291"/>
            <a:ext cx="806202" cy="1169939"/>
            <a:chOff x="7368896" y="1914840"/>
            <a:chExt cx="806202" cy="1169939"/>
          </a:xfrm>
          <a:solidFill>
            <a:srgbClr val="92D050"/>
          </a:solidFill>
        </p:grpSpPr>
        <p:sp>
          <p:nvSpPr>
            <p:cNvPr id="63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2" name="Curved Left Arrow 71"/>
          <p:cNvSpPr/>
          <p:nvPr/>
        </p:nvSpPr>
        <p:spPr>
          <a:xfrm flipH="1">
            <a:off x="98589" y="3894349"/>
            <a:ext cx="677226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Documents"/>
          <p:cNvSpPr>
            <a:spLocks noEditPoints="1" noChangeArrowheads="1"/>
          </p:cNvSpPr>
          <p:nvPr/>
        </p:nvSpPr>
        <p:spPr bwMode="auto">
          <a:xfrm>
            <a:off x="1079612" y="4977003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2567526" y="3383268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NCMP calculation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 rot="20350645">
            <a:off x="2031061" y="5207725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ight Arrow 75"/>
          <p:cNvSpPr/>
          <p:nvPr/>
        </p:nvSpPr>
        <p:spPr>
          <a:xfrm>
            <a:off x="2093163" y="5433134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ight Arrow 76"/>
          <p:cNvSpPr/>
          <p:nvPr/>
        </p:nvSpPr>
        <p:spPr>
          <a:xfrm rot="1355014">
            <a:off x="2031062" y="5676062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3497755" y="477387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BUFR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63888" y="532620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Plain text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63755" y="5908255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…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45508" y="1711850"/>
            <a:ext cx="4498500" cy="1550772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237995" y="1556792"/>
            <a:ext cx="8642958" cy="4783308"/>
          </a:xfrm>
          <a:custGeom>
            <a:avLst/>
            <a:gdLst>
              <a:gd name="connsiteX0" fmla="*/ 4747365 w 8668011"/>
              <a:gd name="connsiteY0" fmla="*/ 12526 h 4471791"/>
              <a:gd name="connsiteX1" fmla="*/ 8655485 w 8668011"/>
              <a:gd name="connsiteY1" fmla="*/ 0 h 4471791"/>
              <a:gd name="connsiteX2" fmla="*/ 8668011 w 8668011"/>
              <a:gd name="connsiteY2" fmla="*/ 4409161 h 4471791"/>
              <a:gd name="connsiteX3" fmla="*/ 0 w 8668011"/>
              <a:gd name="connsiteY3" fmla="*/ 4471791 h 4471791"/>
              <a:gd name="connsiteX4" fmla="*/ 25053 w 8668011"/>
              <a:gd name="connsiteY4" fmla="*/ 1553227 h 4471791"/>
              <a:gd name="connsiteX5" fmla="*/ 4709787 w 8668011"/>
              <a:gd name="connsiteY5" fmla="*/ 1528175 h 4471791"/>
              <a:gd name="connsiteX6" fmla="*/ 4747365 w 8668011"/>
              <a:gd name="connsiteY6" fmla="*/ 12526 h 4471791"/>
              <a:gd name="connsiteX0" fmla="*/ 4759891 w 8668011"/>
              <a:gd name="connsiteY0" fmla="*/ 0 h 4496843"/>
              <a:gd name="connsiteX1" fmla="*/ 8655485 w 8668011"/>
              <a:gd name="connsiteY1" fmla="*/ 25052 h 4496843"/>
              <a:gd name="connsiteX2" fmla="*/ 8668011 w 8668011"/>
              <a:gd name="connsiteY2" fmla="*/ 4434213 h 4496843"/>
              <a:gd name="connsiteX3" fmla="*/ 0 w 8668011"/>
              <a:gd name="connsiteY3" fmla="*/ 4496843 h 4496843"/>
              <a:gd name="connsiteX4" fmla="*/ 25053 w 8668011"/>
              <a:gd name="connsiteY4" fmla="*/ 1578279 h 4496843"/>
              <a:gd name="connsiteX5" fmla="*/ 4709787 w 8668011"/>
              <a:gd name="connsiteY5" fmla="*/ 1553227 h 4496843"/>
              <a:gd name="connsiteX6" fmla="*/ 4759891 w 8668011"/>
              <a:gd name="connsiteY6" fmla="*/ 0 h 4496843"/>
              <a:gd name="connsiteX0" fmla="*/ 4734838 w 8642958"/>
              <a:gd name="connsiteY0" fmla="*/ 0 h 5273457"/>
              <a:gd name="connsiteX1" fmla="*/ 8630432 w 8642958"/>
              <a:gd name="connsiteY1" fmla="*/ 25052 h 5273457"/>
              <a:gd name="connsiteX2" fmla="*/ 8642958 w 8642958"/>
              <a:gd name="connsiteY2" fmla="*/ 4434213 h 5273457"/>
              <a:gd name="connsiteX3" fmla="*/ 25052 w 8642958"/>
              <a:gd name="connsiteY3" fmla="*/ 5273457 h 5273457"/>
              <a:gd name="connsiteX4" fmla="*/ 0 w 8642958"/>
              <a:gd name="connsiteY4" fmla="*/ 1578279 h 5273457"/>
              <a:gd name="connsiteX5" fmla="*/ 4684734 w 8642958"/>
              <a:gd name="connsiteY5" fmla="*/ 1553227 h 5273457"/>
              <a:gd name="connsiteX6" fmla="*/ 4734838 w 8642958"/>
              <a:gd name="connsiteY6" fmla="*/ 0 h 5273457"/>
              <a:gd name="connsiteX0" fmla="*/ 4734838 w 8642958"/>
              <a:gd name="connsiteY0" fmla="*/ 0 h 4434213"/>
              <a:gd name="connsiteX1" fmla="*/ 8630432 w 8642958"/>
              <a:gd name="connsiteY1" fmla="*/ 25052 h 4434213"/>
              <a:gd name="connsiteX2" fmla="*/ 8642958 w 8642958"/>
              <a:gd name="connsiteY2" fmla="*/ 4434213 h 4434213"/>
              <a:gd name="connsiteX3" fmla="*/ 75156 w 8642958"/>
              <a:gd name="connsiteY3" fmla="*/ 4434213 h 4434213"/>
              <a:gd name="connsiteX4" fmla="*/ 0 w 8642958"/>
              <a:gd name="connsiteY4" fmla="*/ 1578279 h 4434213"/>
              <a:gd name="connsiteX5" fmla="*/ 4684734 w 8642958"/>
              <a:gd name="connsiteY5" fmla="*/ 1553227 h 4434213"/>
              <a:gd name="connsiteX6" fmla="*/ 4734838 w 8642958"/>
              <a:gd name="connsiteY6" fmla="*/ 0 h 4434213"/>
              <a:gd name="connsiteX0" fmla="*/ 4734838 w 8642958"/>
              <a:gd name="connsiteY0" fmla="*/ 0 h 4434213"/>
              <a:gd name="connsiteX1" fmla="*/ 8630432 w 8642958"/>
              <a:gd name="connsiteY1" fmla="*/ 25052 h 4434213"/>
              <a:gd name="connsiteX2" fmla="*/ 8642958 w 8642958"/>
              <a:gd name="connsiteY2" fmla="*/ 4434213 h 4434213"/>
              <a:gd name="connsiteX3" fmla="*/ 0 w 8642958"/>
              <a:gd name="connsiteY3" fmla="*/ 4434213 h 4434213"/>
              <a:gd name="connsiteX4" fmla="*/ 0 w 8642958"/>
              <a:gd name="connsiteY4" fmla="*/ 1578279 h 4434213"/>
              <a:gd name="connsiteX5" fmla="*/ 4684734 w 8642958"/>
              <a:gd name="connsiteY5" fmla="*/ 1553227 h 4434213"/>
              <a:gd name="connsiteX6" fmla="*/ 4734838 w 8642958"/>
              <a:gd name="connsiteY6" fmla="*/ 0 h 443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2958" h="4434213">
                <a:moveTo>
                  <a:pt x="4734838" y="0"/>
                </a:moveTo>
                <a:lnTo>
                  <a:pt x="8630432" y="25052"/>
                </a:lnTo>
                <a:cubicBezTo>
                  <a:pt x="8634607" y="1494772"/>
                  <a:pt x="8638783" y="2964493"/>
                  <a:pt x="8642958" y="4434213"/>
                </a:cubicBezTo>
                <a:lnTo>
                  <a:pt x="0" y="4434213"/>
                </a:lnTo>
                <a:lnTo>
                  <a:pt x="0" y="1578279"/>
                </a:lnTo>
                <a:lnTo>
                  <a:pt x="4684734" y="1553227"/>
                </a:lnTo>
                <a:lnTo>
                  <a:pt x="4734838" y="0"/>
                </a:lnTo>
                <a:close/>
              </a:path>
            </a:pathLst>
          </a:custGeom>
          <a:noFill/>
          <a:ln w="635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5102904" y="3707458"/>
            <a:ext cx="1557328" cy="72126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333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97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Software considerations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52663" y="2348880"/>
            <a:ext cx="79928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err="1" smtClean="0"/>
              <a:t>Ee</a:t>
            </a:r>
            <a:endParaRPr lang="en-GB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err="1" smtClean="0"/>
              <a:t>Dd</a:t>
            </a:r>
            <a:endParaRPr lang="en-GB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err="1" smtClean="0"/>
              <a:t>Dd</a:t>
            </a:r>
            <a:endParaRPr lang="en-GB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err="1" smtClean="0"/>
              <a:t>Dd</a:t>
            </a:r>
            <a:endParaRPr lang="en-GB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/>
              <a:t>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d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37961583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Software processing chain</a:t>
            </a:r>
            <a:endParaRPr lang="en-GB" dirty="0"/>
          </a:p>
        </p:txBody>
      </p:sp>
      <p:sp>
        <p:nvSpPr>
          <p:cNvPr id="6" name="Documents"/>
          <p:cNvSpPr>
            <a:spLocks noEditPoints="1" noChangeArrowheads="1"/>
          </p:cNvSpPr>
          <p:nvPr/>
        </p:nvSpPr>
        <p:spPr bwMode="auto">
          <a:xfrm>
            <a:off x="2089831" y="1800697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330869" y="1925107"/>
            <a:ext cx="900052" cy="1055710"/>
            <a:chOff x="225273" y="1988840"/>
            <a:chExt cx="2190274" cy="2479051"/>
          </a:xfrm>
        </p:grpSpPr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452733" y="19888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Document"/>
            <p:cNvSpPr>
              <a:spLocks noEditPoints="1" noChangeArrowheads="1"/>
            </p:cNvSpPr>
            <p:nvPr/>
          </p:nvSpPr>
          <p:spPr bwMode="auto">
            <a:xfrm>
              <a:off x="605133" y="21412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Document"/>
            <p:cNvSpPr>
              <a:spLocks noEditPoints="1" noChangeArrowheads="1"/>
            </p:cNvSpPr>
            <p:nvPr/>
          </p:nvSpPr>
          <p:spPr bwMode="auto">
            <a:xfrm>
              <a:off x="1022277" y="2293639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Document"/>
            <p:cNvSpPr>
              <a:spLocks noEditPoints="1" noChangeArrowheads="1"/>
            </p:cNvSpPr>
            <p:nvPr/>
          </p:nvSpPr>
          <p:spPr bwMode="auto">
            <a:xfrm>
              <a:off x="491403" y="25551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Document"/>
            <p:cNvSpPr>
              <a:spLocks noEditPoints="1" noChangeArrowheads="1"/>
            </p:cNvSpPr>
            <p:nvPr/>
          </p:nvSpPr>
          <p:spPr bwMode="auto">
            <a:xfrm>
              <a:off x="1492003" y="2937113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Document"/>
            <p:cNvSpPr>
              <a:spLocks noEditPoints="1" noChangeArrowheads="1"/>
            </p:cNvSpPr>
            <p:nvPr/>
          </p:nvSpPr>
          <p:spPr bwMode="auto">
            <a:xfrm>
              <a:off x="1883288" y="289243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Document"/>
            <p:cNvSpPr>
              <a:spLocks noEditPoints="1" noChangeArrowheads="1"/>
            </p:cNvSpPr>
            <p:nvPr/>
          </p:nvSpPr>
          <p:spPr bwMode="auto">
            <a:xfrm>
              <a:off x="643803" y="3514797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Document"/>
            <p:cNvSpPr>
              <a:spLocks noEditPoints="1" noChangeArrowheads="1"/>
            </p:cNvSpPr>
            <p:nvPr/>
          </p:nvSpPr>
          <p:spPr bwMode="auto">
            <a:xfrm>
              <a:off x="225273" y="3057596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Document"/>
            <p:cNvSpPr>
              <a:spLocks noEditPoints="1" noChangeArrowheads="1"/>
            </p:cNvSpPr>
            <p:nvPr/>
          </p:nvSpPr>
          <p:spPr bwMode="auto">
            <a:xfrm>
              <a:off x="1176062" y="37039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Document"/>
            <p:cNvSpPr>
              <a:spLocks noEditPoints="1" noChangeArrowheads="1"/>
            </p:cNvSpPr>
            <p:nvPr/>
          </p:nvSpPr>
          <p:spPr bwMode="auto">
            <a:xfrm>
              <a:off x="1746992" y="2161471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1475656" y="2250441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30598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cuments"/>
          <p:cNvSpPr>
            <a:spLocks noEditPoints="1" noChangeArrowheads="1"/>
          </p:cNvSpPr>
          <p:nvPr/>
        </p:nvSpPr>
        <p:spPr bwMode="auto">
          <a:xfrm>
            <a:off x="3707904" y="1830451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3779912" y="2107767"/>
            <a:ext cx="541834" cy="670143"/>
          </a:xfrm>
          <a:custGeom>
            <a:avLst/>
            <a:gdLst>
              <a:gd name="connsiteX0" fmla="*/ 0 w 2091847"/>
              <a:gd name="connsiteY0" fmla="*/ 663880 h 1340285"/>
              <a:gd name="connsiteX1" fmla="*/ 363255 w 2091847"/>
              <a:gd name="connsiteY1" fmla="*/ 1340285 h 1340285"/>
              <a:gd name="connsiteX2" fmla="*/ 2091847 w 2091847"/>
              <a:gd name="connsiteY2" fmla="*/ 0 h 1340285"/>
              <a:gd name="connsiteX3" fmla="*/ 438411 w 2091847"/>
              <a:gd name="connsiteY3" fmla="*/ 1127343 h 1340285"/>
              <a:gd name="connsiteX4" fmla="*/ 0 w 2091847"/>
              <a:gd name="connsiteY4" fmla="*/ 663880 h 134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847" h="1340285">
                <a:moveTo>
                  <a:pt x="0" y="663880"/>
                </a:moveTo>
                <a:lnTo>
                  <a:pt x="363255" y="1340285"/>
                </a:lnTo>
                <a:lnTo>
                  <a:pt x="2091847" y="0"/>
                </a:lnTo>
                <a:lnTo>
                  <a:pt x="438411" y="1127343"/>
                </a:lnTo>
                <a:lnTo>
                  <a:pt x="0" y="66388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4644008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220072" y="1916832"/>
            <a:ext cx="1368152" cy="1034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ETCCDI</a:t>
            </a:r>
          </a:p>
          <a:p>
            <a:pPr algn="ctr"/>
            <a:r>
              <a:rPr lang="en-GB" sz="2400" dirty="0" smtClean="0"/>
              <a:t>Indices</a:t>
            </a:r>
          </a:p>
          <a:p>
            <a:pPr algn="ctr"/>
            <a:r>
              <a:rPr lang="en-GB" sz="2400" dirty="0" smtClean="0"/>
              <a:t>+</a:t>
            </a:r>
            <a:r>
              <a:rPr lang="en-GB" sz="2400" dirty="0" err="1" smtClean="0"/>
              <a:t>Tmean</a:t>
            </a:r>
            <a:endParaRPr lang="en-GB" sz="2400" dirty="0"/>
          </a:p>
        </p:txBody>
      </p:sp>
      <p:sp>
        <p:nvSpPr>
          <p:cNvPr id="32" name="Right Arrow 31"/>
          <p:cNvSpPr/>
          <p:nvPr/>
        </p:nvSpPr>
        <p:spPr>
          <a:xfrm>
            <a:off x="66602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cuments"/>
          <p:cNvSpPr>
            <a:spLocks noEditPoints="1" noChangeArrowheads="1"/>
          </p:cNvSpPr>
          <p:nvPr/>
        </p:nvSpPr>
        <p:spPr bwMode="auto">
          <a:xfrm>
            <a:off x="7329408" y="3383268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Curved Left Arrow 33"/>
          <p:cNvSpPr/>
          <p:nvPr/>
        </p:nvSpPr>
        <p:spPr>
          <a:xfrm>
            <a:off x="8316416" y="2300614"/>
            <a:ext cx="731520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368896" y="1914840"/>
            <a:ext cx="806202" cy="1169939"/>
            <a:chOff x="7368896" y="1914840"/>
            <a:chExt cx="806202" cy="1169939"/>
          </a:xfrm>
        </p:grpSpPr>
        <p:sp>
          <p:nvSpPr>
            <p:cNvPr id="36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Right Arrow 54"/>
          <p:cNvSpPr/>
          <p:nvPr/>
        </p:nvSpPr>
        <p:spPr>
          <a:xfrm flipH="1">
            <a:off x="6723856" y="3789040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2555776" y="3383268"/>
            <a:ext cx="4142000" cy="1210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167119" y="3749551"/>
            <a:ext cx="1421105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Make </a:t>
            </a:r>
            <a:r>
              <a:rPr lang="en-GB" sz="2000" dirty="0" err="1" smtClean="0">
                <a:solidFill>
                  <a:schemeClr val="tx1"/>
                </a:solidFill>
              </a:rPr>
              <a:t>Variogram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20600" y="3867145"/>
            <a:ext cx="84681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tx1"/>
                </a:solidFill>
              </a:rPr>
              <a:t>Krige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82843" y="3867145"/>
            <a:ext cx="142110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Average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flipH="1">
            <a:off x="1980312" y="3804726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1036236" y="3443291"/>
            <a:ext cx="806202" cy="1169939"/>
            <a:chOff x="7368896" y="1914840"/>
            <a:chExt cx="806202" cy="1169939"/>
          </a:xfrm>
          <a:solidFill>
            <a:srgbClr val="92D050"/>
          </a:solidFill>
        </p:grpSpPr>
        <p:sp>
          <p:nvSpPr>
            <p:cNvPr id="63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2" name="Curved Left Arrow 71"/>
          <p:cNvSpPr/>
          <p:nvPr/>
        </p:nvSpPr>
        <p:spPr>
          <a:xfrm flipH="1">
            <a:off x="98589" y="3894349"/>
            <a:ext cx="677226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Documents"/>
          <p:cNvSpPr>
            <a:spLocks noEditPoints="1" noChangeArrowheads="1"/>
          </p:cNvSpPr>
          <p:nvPr/>
        </p:nvSpPr>
        <p:spPr bwMode="auto">
          <a:xfrm>
            <a:off x="1079612" y="4977003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2567526" y="3383268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NCMP calculation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 rot="20350645">
            <a:off x="2031061" y="5207725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ight Arrow 75"/>
          <p:cNvSpPr/>
          <p:nvPr/>
        </p:nvSpPr>
        <p:spPr>
          <a:xfrm>
            <a:off x="2093163" y="5433134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ight Arrow 76"/>
          <p:cNvSpPr/>
          <p:nvPr/>
        </p:nvSpPr>
        <p:spPr>
          <a:xfrm rot="1355014">
            <a:off x="2031062" y="5676062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3497755" y="477387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BUFR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63888" y="532620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Plain text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63755" y="5908255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…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57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Collation of data</a:t>
            </a:r>
            <a:endParaRPr lang="en-GB" dirty="0"/>
          </a:p>
        </p:txBody>
      </p:sp>
      <p:sp>
        <p:nvSpPr>
          <p:cNvPr id="6" name="Documents"/>
          <p:cNvSpPr>
            <a:spLocks noEditPoints="1" noChangeArrowheads="1"/>
          </p:cNvSpPr>
          <p:nvPr/>
        </p:nvSpPr>
        <p:spPr bwMode="auto">
          <a:xfrm>
            <a:off x="2089831" y="1800697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330869" y="1925107"/>
            <a:ext cx="900052" cy="1055710"/>
            <a:chOff x="225273" y="1988840"/>
            <a:chExt cx="2190274" cy="2479051"/>
          </a:xfrm>
        </p:grpSpPr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452733" y="19888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Document"/>
            <p:cNvSpPr>
              <a:spLocks noEditPoints="1" noChangeArrowheads="1"/>
            </p:cNvSpPr>
            <p:nvPr/>
          </p:nvSpPr>
          <p:spPr bwMode="auto">
            <a:xfrm>
              <a:off x="605133" y="21412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Document"/>
            <p:cNvSpPr>
              <a:spLocks noEditPoints="1" noChangeArrowheads="1"/>
            </p:cNvSpPr>
            <p:nvPr/>
          </p:nvSpPr>
          <p:spPr bwMode="auto">
            <a:xfrm>
              <a:off x="1022277" y="2293639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Document"/>
            <p:cNvSpPr>
              <a:spLocks noEditPoints="1" noChangeArrowheads="1"/>
            </p:cNvSpPr>
            <p:nvPr/>
          </p:nvSpPr>
          <p:spPr bwMode="auto">
            <a:xfrm>
              <a:off x="491403" y="25551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Document"/>
            <p:cNvSpPr>
              <a:spLocks noEditPoints="1" noChangeArrowheads="1"/>
            </p:cNvSpPr>
            <p:nvPr/>
          </p:nvSpPr>
          <p:spPr bwMode="auto">
            <a:xfrm>
              <a:off x="1492003" y="2937113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Document"/>
            <p:cNvSpPr>
              <a:spLocks noEditPoints="1" noChangeArrowheads="1"/>
            </p:cNvSpPr>
            <p:nvPr/>
          </p:nvSpPr>
          <p:spPr bwMode="auto">
            <a:xfrm>
              <a:off x="1883288" y="289243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Document"/>
            <p:cNvSpPr>
              <a:spLocks noEditPoints="1" noChangeArrowheads="1"/>
            </p:cNvSpPr>
            <p:nvPr/>
          </p:nvSpPr>
          <p:spPr bwMode="auto">
            <a:xfrm>
              <a:off x="643803" y="3514797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Document"/>
            <p:cNvSpPr>
              <a:spLocks noEditPoints="1" noChangeArrowheads="1"/>
            </p:cNvSpPr>
            <p:nvPr/>
          </p:nvSpPr>
          <p:spPr bwMode="auto">
            <a:xfrm>
              <a:off x="225273" y="3057596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Document"/>
            <p:cNvSpPr>
              <a:spLocks noEditPoints="1" noChangeArrowheads="1"/>
            </p:cNvSpPr>
            <p:nvPr/>
          </p:nvSpPr>
          <p:spPr bwMode="auto">
            <a:xfrm>
              <a:off x="1176062" y="37039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Document"/>
            <p:cNvSpPr>
              <a:spLocks noEditPoints="1" noChangeArrowheads="1"/>
            </p:cNvSpPr>
            <p:nvPr/>
          </p:nvSpPr>
          <p:spPr bwMode="auto">
            <a:xfrm>
              <a:off x="1746992" y="2161471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1475656" y="2250441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30598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cuments"/>
          <p:cNvSpPr>
            <a:spLocks noEditPoints="1" noChangeArrowheads="1"/>
          </p:cNvSpPr>
          <p:nvPr/>
        </p:nvSpPr>
        <p:spPr bwMode="auto">
          <a:xfrm>
            <a:off x="3707904" y="1830451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3779912" y="2107767"/>
            <a:ext cx="541834" cy="670143"/>
          </a:xfrm>
          <a:custGeom>
            <a:avLst/>
            <a:gdLst>
              <a:gd name="connsiteX0" fmla="*/ 0 w 2091847"/>
              <a:gd name="connsiteY0" fmla="*/ 663880 h 1340285"/>
              <a:gd name="connsiteX1" fmla="*/ 363255 w 2091847"/>
              <a:gd name="connsiteY1" fmla="*/ 1340285 h 1340285"/>
              <a:gd name="connsiteX2" fmla="*/ 2091847 w 2091847"/>
              <a:gd name="connsiteY2" fmla="*/ 0 h 1340285"/>
              <a:gd name="connsiteX3" fmla="*/ 438411 w 2091847"/>
              <a:gd name="connsiteY3" fmla="*/ 1127343 h 1340285"/>
              <a:gd name="connsiteX4" fmla="*/ 0 w 2091847"/>
              <a:gd name="connsiteY4" fmla="*/ 663880 h 134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847" h="1340285">
                <a:moveTo>
                  <a:pt x="0" y="663880"/>
                </a:moveTo>
                <a:lnTo>
                  <a:pt x="363255" y="1340285"/>
                </a:lnTo>
                <a:lnTo>
                  <a:pt x="2091847" y="0"/>
                </a:lnTo>
                <a:lnTo>
                  <a:pt x="438411" y="1127343"/>
                </a:lnTo>
                <a:lnTo>
                  <a:pt x="0" y="66388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4644008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220072" y="1916832"/>
            <a:ext cx="1368152" cy="1034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ETCCDI</a:t>
            </a:r>
          </a:p>
          <a:p>
            <a:pPr algn="ctr"/>
            <a:r>
              <a:rPr lang="en-GB" sz="2400" dirty="0" smtClean="0"/>
              <a:t>Indices</a:t>
            </a:r>
          </a:p>
          <a:p>
            <a:pPr algn="ctr"/>
            <a:r>
              <a:rPr lang="en-GB" sz="2400" dirty="0" smtClean="0"/>
              <a:t>+</a:t>
            </a:r>
            <a:r>
              <a:rPr lang="en-GB" sz="2400" dirty="0" err="1" smtClean="0"/>
              <a:t>Tmean</a:t>
            </a:r>
            <a:endParaRPr lang="en-GB" sz="2400" dirty="0"/>
          </a:p>
        </p:txBody>
      </p:sp>
      <p:sp>
        <p:nvSpPr>
          <p:cNvPr id="32" name="Right Arrow 31"/>
          <p:cNvSpPr/>
          <p:nvPr/>
        </p:nvSpPr>
        <p:spPr>
          <a:xfrm>
            <a:off x="66602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cuments"/>
          <p:cNvSpPr>
            <a:spLocks noEditPoints="1" noChangeArrowheads="1"/>
          </p:cNvSpPr>
          <p:nvPr/>
        </p:nvSpPr>
        <p:spPr bwMode="auto">
          <a:xfrm>
            <a:off x="7329408" y="3383268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Curved Left Arrow 33"/>
          <p:cNvSpPr/>
          <p:nvPr/>
        </p:nvSpPr>
        <p:spPr>
          <a:xfrm>
            <a:off x="8316416" y="2300614"/>
            <a:ext cx="731520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368896" y="1914840"/>
            <a:ext cx="806202" cy="1169939"/>
            <a:chOff x="7368896" y="1914840"/>
            <a:chExt cx="806202" cy="1169939"/>
          </a:xfrm>
        </p:grpSpPr>
        <p:sp>
          <p:nvSpPr>
            <p:cNvPr id="36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Right Arrow 54"/>
          <p:cNvSpPr/>
          <p:nvPr/>
        </p:nvSpPr>
        <p:spPr>
          <a:xfrm flipH="1">
            <a:off x="6723856" y="3789040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2555776" y="3383268"/>
            <a:ext cx="4142000" cy="1210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167119" y="3749551"/>
            <a:ext cx="1421105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Make </a:t>
            </a:r>
            <a:r>
              <a:rPr lang="en-GB" sz="2000" dirty="0" err="1" smtClean="0">
                <a:solidFill>
                  <a:schemeClr val="tx1"/>
                </a:solidFill>
              </a:rPr>
              <a:t>Variogram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20600" y="3867145"/>
            <a:ext cx="84681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tx1"/>
                </a:solidFill>
              </a:rPr>
              <a:t>Krige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82843" y="3867145"/>
            <a:ext cx="142110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Average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flipH="1">
            <a:off x="1980312" y="3804726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1036236" y="3443291"/>
            <a:ext cx="806202" cy="1169939"/>
            <a:chOff x="7368896" y="1914840"/>
            <a:chExt cx="806202" cy="1169939"/>
          </a:xfrm>
          <a:solidFill>
            <a:srgbClr val="92D050"/>
          </a:solidFill>
        </p:grpSpPr>
        <p:sp>
          <p:nvSpPr>
            <p:cNvPr id="63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2" name="Curved Left Arrow 71"/>
          <p:cNvSpPr/>
          <p:nvPr/>
        </p:nvSpPr>
        <p:spPr>
          <a:xfrm flipH="1">
            <a:off x="98589" y="3894349"/>
            <a:ext cx="677226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Documents"/>
          <p:cNvSpPr>
            <a:spLocks noEditPoints="1" noChangeArrowheads="1"/>
          </p:cNvSpPr>
          <p:nvPr/>
        </p:nvSpPr>
        <p:spPr bwMode="auto">
          <a:xfrm>
            <a:off x="1079612" y="4977003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2567526" y="3383268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NCMP calculation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 rot="20350645">
            <a:off x="2031061" y="5207725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ight Arrow 75"/>
          <p:cNvSpPr/>
          <p:nvPr/>
        </p:nvSpPr>
        <p:spPr>
          <a:xfrm>
            <a:off x="2093163" y="5433134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ight Arrow 76"/>
          <p:cNvSpPr/>
          <p:nvPr/>
        </p:nvSpPr>
        <p:spPr>
          <a:xfrm rot="1355014">
            <a:off x="2031062" y="5676062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3497755" y="477387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BUFR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63888" y="532620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Plain text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63755" y="5908255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…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12976"/>
            <a:ext cx="9047936" cy="31015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3059832" y="1534007"/>
            <a:ext cx="6084168" cy="184926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25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Quality control and homogenisation</a:t>
            </a:r>
            <a:endParaRPr lang="en-GB" dirty="0"/>
          </a:p>
        </p:txBody>
      </p:sp>
      <p:sp>
        <p:nvSpPr>
          <p:cNvPr id="6" name="Documents"/>
          <p:cNvSpPr>
            <a:spLocks noEditPoints="1" noChangeArrowheads="1"/>
          </p:cNvSpPr>
          <p:nvPr/>
        </p:nvSpPr>
        <p:spPr bwMode="auto">
          <a:xfrm>
            <a:off x="2089831" y="1800697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330869" y="1925107"/>
            <a:ext cx="900052" cy="1055710"/>
            <a:chOff x="225273" y="1988840"/>
            <a:chExt cx="2190274" cy="2479051"/>
          </a:xfrm>
        </p:grpSpPr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452733" y="19888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Document"/>
            <p:cNvSpPr>
              <a:spLocks noEditPoints="1" noChangeArrowheads="1"/>
            </p:cNvSpPr>
            <p:nvPr/>
          </p:nvSpPr>
          <p:spPr bwMode="auto">
            <a:xfrm>
              <a:off x="605133" y="21412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Document"/>
            <p:cNvSpPr>
              <a:spLocks noEditPoints="1" noChangeArrowheads="1"/>
            </p:cNvSpPr>
            <p:nvPr/>
          </p:nvSpPr>
          <p:spPr bwMode="auto">
            <a:xfrm>
              <a:off x="1022277" y="2293639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Document"/>
            <p:cNvSpPr>
              <a:spLocks noEditPoints="1" noChangeArrowheads="1"/>
            </p:cNvSpPr>
            <p:nvPr/>
          </p:nvSpPr>
          <p:spPr bwMode="auto">
            <a:xfrm>
              <a:off x="491403" y="25551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Document"/>
            <p:cNvSpPr>
              <a:spLocks noEditPoints="1" noChangeArrowheads="1"/>
            </p:cNvSpPr>
            <p:nvPr/>
          </p:nvSpPr>
          <p:spPr bwMode="auto">
            <a:xfrm>
              <a:off x="1492003" y="2937113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Document"/>
            <p:cNvSpPr>
              <a:spLocks noEditPoints="1" noChangeArrowheads="1"/>
            </p:cNvSpPr>
            <p:nvPr/>
          </p:nvSpPr>
          <p:spPr bwMode="auto">
            <a:xfrm>
              <a:off x="1883288" y="289243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Document"/>
            <p:cNvSpPr>
              <a:spLocks noEditPoints="1" noChangeArrowheads="1"/>
            </p:cNvSpPr>
            <p:nvPr/>
          </p:nvSpPr>
          <p:spPr bwMode="auto">
            <a:xfrm>
              <a:off x="643803" y="3514797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Document"/>
            <p:cNvSpPr>
              <a:spLocks noEditPoints="1" noChangeArrowheads="1"/>
            </p:cNvSpPr>
            <p:nvPr/>
          </p:nvSpPr>
          <p:spPr bwMode="auto">
            <a:xfrm>
              <a:off x="225273" y="3057596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Document"/>
            <p:cNvSpPr>
              <a:spLocks noEditPoints="1" noChangeArrowheads="1"/>
            </p:cNvSpPr>
            <p:nvPr/>
          </p:nvSpPr>
          <p:spPr bwMode="auto">
            <a:xfrm>
              <a:off x="1176062" y="37039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Document"/>
            <p:cNvSpPr>
              <a:spLocks noEditPoints="1" noChangeArrowheads="1"/>
            </p:cNvSpPr>
            <p:nvPr/>
          </p:nvSpPr>
          <p:spPr bwMode="auto">
            <a:xfrm>
              <a:off x="1746992" y="2161471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1475656" y="2250441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30598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cuments"/>
          <p:cNvSpPr>
            <a:spLocks noEditPoints="1" noChangeArrowheads="1"/>
          </p:cNvSpPr>
          <p:nvPr/>
        </p:nvSpPr>
        <p:spPr bwMode="auto">
          <a:xfrm>
            <a:off x="3707904" y="1830451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3779912" y="2107767"/>
            <a:ext cx="541834" cy="670143"/>
          </a:xfrm>
          <a:custGeom>
            <a:avLst/>
            <a:gdLst>
              <a:gd name="connsiteX0" fmla="*/ 0 w 2091847"/>
              <a:gd name="connsiteY0" fmla="*/ 663880 h 1340285"/>
              <a:gd name="connsiteX1" fmla="*/ 363255 w 2091847"/>
              <a:gd name="connsiteY1" fmla="*/ 1340285 h 1340285"/>
              <a:gd name="connsiteX2" fmla="*/ 2091847 w 2091847"/>
              <a:gd name="connsiteY2" fmla="*/ 0 h 1340285"/>
              <a:gd name="connsiteX3" fmla="*/ 438411 w 2091847"/>
              <a:gd name="connsiteY3" fmla="*/ 1127343 h 1340285"/>
              <a:gd name="connsiteX4" fmla="*/ 0 w 2091847"/>
              <a:gd name="connsiteY4" fmla="*/ 663880 h 134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847" h="1340285">
                <a:moveTo>
                  <a:pt x="0" y="663880"/>
                </a:moveTo>
                <a:lnTo>
                  <a:pt x="363255" y="1340285"/>
                </a:lnTo>
                <a:lnTo>
                  <a:pt x="2091847" y="0"/>
                </a:lnTo>
                <a:lnTo>
                  <a:pt x="438411" y="1127343"/>
                </a:lnTo>
                <a:lnTo>
                  <a:pt x="0" y="66388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4644008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220072" y="1916832"/>
            <a:ext cx="1368152" cy="1034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ETCCDI</a:t>
            </a:r>
          </a:p>
          <a:p>
            <a:pPr algn="ctr"/>
            <a:r>
              <a:rPr lang="en-GB" sz="2400" dirty="0" smtClean="0"/>
              <a:t>Indices</a:t>
            </a:r>
          </a:p>
          <a:p>
            <a:pPr algn="ctr"/>
            <a:r>
              <a:rPr lang="en-GB" sz="2400" dirty="0" smtClean="0"/>
              <a:t>+</a:t>
            </a:r>
            <a:r>
              <a:rPr lang="en-GB" sz="2400" dirty="0" err="1" smtClean="0"/>
              <a:t>Tmean</a:t>
            </a:r>
            <a:endParaRPr lang="en-GB" sz="2400" dirty="0"/>
          </a:p>
        </p:txBody>
      </p:sp>
      <p:sp>
        <p:nvSpPr>
          <p:cNvPr id="32" name="Right Arrow 31"/>
          <p:cNvSpPr/>
          <p:nvPr/>
        </p:nvSpPr>
        <p:spPr>
          <a:xfrm>
            <a:off x="66602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cuments"/>
          <p:cNvSpPr>
            <a:spLocks noEditPoints="1" noChangeArrowheads="1"/>
          </p:cNvSpPr>
          <p:nvPr/>
        </p:nvSpPr>
        <p:spPr bwMode="auto">
          <a:xfrm>
            <a:off x="7329408" y="3383268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Curved Left Arrow 33"/>
          <p:cNvSpPr/>
          <p:nvPr/>
        </p:nvSpPr>
        <p:spPr>
          <a:xfrm>
            <a:off x="8316416" y="2300614"/>
            <a:ext cx="731520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368896" y="1914840"/>
            <a:ext cx="806202" cy="1169939"/>
            <a:chOff x="7368896" y="1914840"/>
            <a:chExt cx="806202" cy="1169939"/>
          </a:xfrm>
        </p:grpSpPr>
        <p:sp>
          <p:nvSpPr>
            <p:cNvPr id="36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Right Arrow 54"/>
          <p:cNvSpPr/>
          <p:nvPr/>
        </p:nvSpPr>
        <p:spPr>
          <a:xfrm flipH="1">
            <a:off x="6723856" y="3789040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2555776" y="3383268"/>
            <a:ext cx="4142000" cy="1210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167119" y="3749551"/>
            <a:ext cx="1421105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Make </a:t>
            </a:r>
            <a:r>
              <a:rPr lang="en-GB" sz="2000" dirty="0" err="1" smtClean="0">
                <a:solidFill>
                  <a:schemeClr val="tx1"/>
                </a:solidFill>
              </a:rPr>
              <a:t>Variogram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20600" y="3867145"/>
            <a:ext cx="84681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tx1"/>
                </a:solidFill>
              </a:rPr>
              <a:t>Krige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82843" y="3867145"/>
            <a:ext cx="142110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Average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flipH="1">
            <a:off x="1980312" y="3804726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1036236" y="3443291"/>
            <a:ext cx="806202" cy="1169939"/>
            <a:chOff x="7368896" y="1914840"/>
            <a:chExt cx="806202" cy="1169939"/>
          </a:xfrm>
          <a:solidFill>
            <a:srgbClr val="92D050"/>
          </a:solidFill>
        </p:grpSpPr>
        <p:sp>
          <p:nvSpPr>
            <p:cNvPr id="63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2" name="Curved Left Arrow 71"/>
          <p:cNvSpPr/>
          <p:nvPr/>
        </p:nvSpPr>
        <p:spPr>
          <a:xfrm flipH="1">
            <a:off x="98589" y="3894349"/>
            <a:ext cx="677226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Documents"/>
          <p:cNvSpPr>
            <a:spLocks noEditPoints="1" noChangeArrowheads="1"/>
          </p:cNvSpPr>
          <p:nvPr/>
        </p:nvSpPr>
        <p:spPr bwMode="auto">
          <a:xfrm>
            <a:off x="1079612" y="4977003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2567526" y="3383268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NCMP calculation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 rot="20350645">
            <a:off x="2031061" y="5207725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ight Arrow 75"/>
          <p:cNvSpPr/>
          <p:nvPr/>
        </p:nvSpPr>
        <p:spPr>
          <a:xfrm>
            <a:off x="2093163" y="5433134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ight Arrow 76"/>
          <p:cNvSpPr/>
          <p:nvPr/>
        </p:nvSpPr>
        <p:spPr>
          <a:xfrm rot="1355014">
            <a:off x="2031062" y="5676062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3497755" y="477387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BUFR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63888" y="532620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Plain text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63755" y="5908255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…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12976"/>
            <a:ext cx="9047936" cy="31015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4644008" y="1534007"/>
            <a:ext cx="4499992" cy="184926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081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Calculation and output of indices</a:t>
            </a:r>
            <a:endParaRPr lang="en-GB" dirty="0"/>
          </a:p>
        </p:txBody>
      </p:sp>
      <p:sp>
        <p:nvSpPr>
          <p:cNvPr id="6" name="Documents"/>
          <p:cNvSpPr>
            <a:spLocks noEditPoints="1" noChangeArrowheads="1"/>
          </p:cNvSpPr>
          <p:nvPr/>
        </p:nvSpPr>
        <p:spPr bwMode="auto">
          <a:xfrm>
            <a:off x="2089831" y="1800697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330869" y="1925107"/>
            <a:ext cx="900052" cy="1055710"/>
            <a:chOff x="225273" y="1988840"/>
            <a:chExt cx="2190274" cy="2479051"/>
          </a:xfrm>
        </p:grpSpPr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452733" y="19888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Document"/>
            <p:cNvSpPr>
              <a:spLocks noEditPoints="1" noChangeArrowheads="1"/>
            </p:cNvSpPr>
            <p:nvPr/>
          </p:nvSpPr>
          <p:spPr bwMode="auto">
            <a:xfrm>
              <a:off x="605133" y="21412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Document"/>
            <p:cNvSpPr>
              <a:spLocks noEditPoints="1" noChangeArrowheads="1"/>
            </p:cNvSpPr>
            <p:nvPr/>
          </p:nvSpPr>
          <p:spPr bwMode="auto">
            <a:xfrm>
              <a:off x="1022277" y="2293639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Document"/>
            <p:cNvSpPr>
              <a:spLocks noEditPoints="1" noChangeArrowheads="1"/>
            </p:cNvSpPr>
            <p:nvPr/>
          </p:nvSpPr>
          <p:spPr bwMode="auto">
            <a:xfrm>
              <a:off x="491403" y="25551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Document"/>
            <p:cNvSpPr>
              <a:spLocks noEditPoints="1" noChangeArrowheads="1"/>
            </p:cNvSpPr>
            <p:nvPr/>
          </p:nvSpPr>
          <p:spPr bwMode="auto">
            <a:xfrm>
              <a:off x="1492003" y="2937113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Document"/>
            <p:cNvSpPr>
              <a:spLocks noEditPoints="1" noChangeArrowheads="1"/>
            </p:cNvSpPr>
            <p:nvPr/>
          </p:nvSpPr>
          <p:spPr bwMode="auto">
            <a:xfrm>
              <a:off x="1883288" y="289243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Document"/>
            <p:cNvSpPr>
              <a:spLocks noEditPoints="1" noChangeArrowheads="1"/>
            </p:cNvSpPr>
            <p:nvPr/>
          </p:nvSpPr>
          <p:spPr bwMode="auto">
            <a:xfrm>
              <a:off x="643803" y="3514797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Document"/>
            <p:cNvSpPr>
              <a:spLocks noEditPoints="1" noChangeArrowheads="1"/>
            </p:cNvSpPr>
            <p:nvPr/>
          </p:nvSpPr>
          <p:spPr bwMode="auto">
            <a:xfrm>
              <a:off x="225273" y="3057596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Document"/>
            <p:cNvSpPr>
              <a:spLocks noEditPoints="1" noChangeArrowheads="1"/>
            </p:cNvSpPr>
            <p:nvPr/>
          </p:nvSpPr>
          <p:spPr bwMode="auto">
            <a:xfrm>
              <a:off x="1176062" y="37039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Document"/>
            <p:cNvSpPr>
              <a:spLocks noEditPoints="1" noChangeArrowheads="1"/>
            </p:cNvSpPr>
            <p:nvPr/>
          </p:nvSpPr>
          <p:spPr bwMode="auto">
            <a:xfrm>
              <a:off x="1746992" y="2161471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1475656" y="2250441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30598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cuments"/>
          <p:cNvSpPr>
            <a:spLocks noEditPoints="1" noChangeArrowheads="1"/>
          </p:cNvSpPr>
          <p:nvPr/>
        </p:nvSpPr>
        <p:spPr bwMode="auto">
          <a:xfrm>
            <a:off x="3707904" y="1830451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3779912" y="2107767"/>
            <a:ext cx="541834" cy="670143"/>
          </a:xfrm>
          <a:custGeom>
            <a:avLst/>
            <a:gdLst>
              <a:gd name="connsiteX0" fmla="*/ 0 w 2091847"/>
              <a:gd name="connsiteY0" fmla="*/ 663880 h 1340285"/>
              <a:gd name="connsiteX1" fmla="*/ 363255 w 2091847"/>
              <a:gd name="connsiteY1" fmla="*/ 1340285 h 1340285"/>
              <a:gd name="connsiteX2" fmla="*/ 2091847 w 2091847"/>
              <a:gd name="connsiteY2" fmla="*/ 0 h 1340285"/>
              <a:gd name="connsiteX3" fmla="*/ 438411 w 2091847"/>
              <a:gd name="connsiteY3" fmla="*/ 1127343 h 1340285"/>
              <a:gd name="connsiteX4" fmla="*/ 0 w 2091847"/>
              <a:gd name="connsiteY4" fmla="*/ 663880 h 134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847" h="1340285">
                <a:moveTo>
                  <a:pt x="0" y="663880"/>
                </a:moveTo>
                <a:lnTo>
                  <a:pt x="363255" y="1340285"/>
                </a:lnTo>
                <a:lnTo>
                  <a:pt x="2091847" y="0"/>
                </a:lnTo>
                <a:lnTo>
                  <a:pt x="438411" y="1127343"/>
                </a:lnTo>
                <a:lnTo>
                  <a:pt x="0" y="66388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4644008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220072" y="1916832"/>
            <a:ext cx="1368152" cy="1034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ETCCDI</a:t>
            </a:r>
          </a:p>
          <a:p>
            <a:pPr algn="ctr"/>
            <a:r>
              <a:rPr lang="en-GB" sz="2400" dirty="0" smtClean="0"/>
              <a:t>Indices</a:t>
            </a:r>
          </a:p>
          <a:p>
            <a:pPr algn="ctr"/>
            <a:r>
              <a:rPr lang="en-GB" sz="2400" dirty="0" smtClean="0"/>
              <a:t>+</a:t>
            </a:r>
            <a:r>
              <a:rPr lang="en-GB" sz="2400" dirty="0" err="1" smtClean="0"/>
              <a:t>Tmean</a:t>
            </a:r>
            <a:endParaRPr lang="en-GB" sz="2400" dirty="0"/>
          </a:p>
        </p:txBody>
      </p:sp>
      <p:sp>
        <p:nvSpPr>
          <p:cNvPr id="32" name="Right Arrow 31"/>
          <p:cNvSpPr/>
          <p:nvPr/>
        </p:nvSpPr>
        <p:spPr>
          <a:xfrm>
            <a:off x="66602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cuments"/>
          <p:cNvSpPr>
            <a:spLocks noEditPoints="1" noChangeArrowheads="1"/>
          </p:cNvSpPr>
          <p:nvPr/>
        </p:nvSpPr>
        <p:spPr bwMode="auto">
          <a:xfrm>
            <a:off x="7329408" y="3383268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Curved Left Arrow 33"/>
          <p:cNvSpPr/>
          <p:nvPr/>
        </p:nvSpPr>
        <p:spPr>
          <a:xfrm>
            <a:off x="8316416" y="2300614"/>
            <a:ext cx="731520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368896" y="1914840"/>
            <a:ext cx="806202" cy="1169939"/>
            <a:chOff x="7368896" y="1914840"/>
            <a:chExt cx="806202" cy="1169939"/>
          </a:xfrm>
        </p:grpSpPr>
        <p:sp>
          <p:nvSpPr>
            <p:cNvPr id="36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Right Arrow 54"/>
          <p:cNvSpPr/>
          <p:nvPr/>
        </p:nvSpPr>
        <p:spPr>
          <a:xfrm flipH="1">
            <a:off x="6723856" y="3789040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2555776" y="3383268"/>
            <a:ext cx="4142000" cy="1210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167119" y="3749551"/>
            <a:ext cx="1421105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Make </a:t>
            </a:r>
            <a:r>
              <a:rPr lang="en-GB" sz="2000" dirty="0" err="1" smtClean="0">
                <a:solidFill>
                  <a:schemeClr val="tx1"/>
                </a:solidFill>
              </a:rPr>
              <a:t>Variogram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20600" y="3867145"/>
            <a:ext cx="84681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tx1"/>
                </a:solidFill>
              </a:rPr>
              <a:t>Krige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82843" y="3867145"/>
            <a:ext cx="142110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Average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flipH="1">
            <a:off x="1980312" y="3804726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1036236" y="3443291"/>
            <a:ext cx="806202" cy="1169939"/>
            <a:chOff x="7368896" y="1914840"/>
            <a:chExt cx="806202" cy="1169939"/>
          </a:xfrm>
          <a:solidFill>
            <a:srgbClr val="92D050"/>
          </a:solidFill>
        </p:grpSpPr>
        <p:sp>
          <p:nvSpPr>
            <p:cNvPr id="63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2" name="Curved Left Arrow 71"/>
          <p:cNvSpPr/>
          <p:nvPr/>
        </p:nvSpPr>
        <p:spPr>
          <a:xfrm flipH="1">
            <a:off x="98589" y="3894349"/>
            <a:ext cx="677226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Documents"/>
          <p:cNvSpPr>
            <a:spLocks noEditPoints="1" noChangeArrowheads="1"/>
          </p:cNvSpPr>
          <p:nvPr/>
        </p:nvSpPr>
        <p:spPr bwMode="auto">
          <a:xfrm>
            <a:off x="1079612" y="4977003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2567526" y="3383268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NCMP calculation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 rot="20350645">
            <a:off x="2031061" y="5207725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ight Arrow 75"/>
          <p:cNvSpPr/>
          <p:nvPr/>
        </p:nvSpPr>
        <p:spPr>
          <a:xfrm>
            <a:off x="2093163" y="5433134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ight Arrow 76"/>
          <p:cNvSpPr/>
          <p:nvPr/>
        </p:nvSpPr>
        <p:spPr>
          <a:xfrm rot="1355014">
            <a:off x="2031062" y="5676062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3497755" y="477387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BUFR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63888" y="532620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Plain text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63755" y="5908255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…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12976"/>
            <a:ext cx="9047936" cy="31015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081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Collation of data (again)</a:t>
            </a:r>
            <a:endParaRPr lang="en-GB" dirty="0"/>
          </a:p>
        </p:txBody>
      </p:sp>
      <p:sp>
        <p:nvSpPr>
          <p:cNvPr id="6" name="Documents"/>
          <p:cNvSpPr>
            <a:spLocks noEditPoints="1" noChangeArrowheads="1"/>
          </p:cNvSpPr>
          <p:nvPr/>
        </p:nvSpPr>
        <p:spPr bwMode="auto">
          <a:xfrm>
            <a:off x="2089831" y="1800697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330869" y="1925107"/>
            <a:ext cx="900052" cy="1055710"/>
            <a:chOff x="225273" y="1988840"/>
            <a:chExt cx="2190274" cy="2479051"/>
          </a:xfrm>
        </p:grpSpPr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452733" y="19888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Document"/>
            <p:cNvSpPr>
              <a:spLocks noEditPoints="1" noChangeArrowheads="1"/>
            </p:cNvSpPr>
            <p:nvPr/>
          </p:nvSpPr>
          <p:spPr bwMode="auto">
            <a:xfrm>
              <a:off x="605133" y="21412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Document"/>
            <p:cNvSpPr>
              <a:spLocks noEditPoints="1" noChangeArrowheads="1"/>
            </p:cNvSpPr>
            <p:nvPr/>
          </p:nvSpPr>
          <p:spPr bwMode="auto">
            <a:xfrm>
              <a:off x="1022277" y="2293639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Document"/>
            <p:cNvSpPr>
              <a:spLocks noEditPoints="1" noChangeArrowheads="1"/>
            </p:cNvSpPr>
            <p:nvPr/>
          </p:nvSpPr>
          <p:spPr bwMode="auto">
            <a:xfrm>
              <a:off x="491403" y="25551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Document"/>
            <p:cNvSpPr>
              <a:spLocks noEditPoints="1" noChangeArrowheads="1"/>
            </p:cNvSpPr>
            <p:nvPr/>
          </p:nvSpPr>
          <p:spPr bwMode="auto">
            <a:xfrm>
              <a:off x="1492003" y="2937113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Document"/>
            <p:cNvSpPr>
              <a:spLocks noEditPoints="1" noChangeArrowheads="1"/>
            </p:cNvSpPr>
            <p:nvPr/>
          </p:nvSpPr>
          <p:spPr bwMode="auto">
            <a:xfrm>
              <a:off x="1883288" y="289243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Document"/>
            <p:cNvSpPr>
              <a:spLocks noEditPoints="1" noChangeArrowheads="1"/>
            </p:cNvSpPr>
            <p:nvPr/>
          </p:nvSpPr>
          <p:spPr bwMode="auto">
            <a:xfrm>
              <a:off x="643803" y="3514797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Document"/>
            <p:cNvSpPr>
              <a:spLocks noEditPoints="1" noChangeArrowheads="1"/>
            </p:cNvSpPr>
            <p:nvPr/>
          </p:nvSpPr>
          <p:spPr bwMode="auto">
            <a:xfrm>
              <a:off x="225273" y="3057596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Document"/>
            <p:cNvSpPr>
              <a:spLocks noEditPoints="1" noChangeArrowheads="1"/>
            </p:cNvSpPr>
            <p:nvPr/>
          </p:nvSpPr>
          <p:spPr bwMode="auto">
            <a:xfrm>
              <a:off x="1176062" y="37039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Document"/>
            <p:cNvSpPr>
              <a:spLocks noEditPoints="1" noChangeArrowheads="1"/>
            </p:cNvSpPr>
            <p:nvPr/>
          </p:nvSpPr>
          <p:spPr bwMode="auto">
            <a:xfrm>
              <a:off x="1746992" y="2161471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1475656" y="2250441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30598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cuments"/>
          <p:cNvSpPr>
            <a:spLocks noEditPoints="1" noChangeArrowheads="1"/>
          </p:cNvSpPr>
          <p:nvPr/>
        </p:nvSpPr>
        <p:spPr bwMode="auto">
          <a:xfrm>
            <a:off x="3707904" y="1830451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3779912" y="2107767"/>
            <a:ext cx="541834" cy="670143"/>
          </a:xfrm>
          <a:custGeom>
            <a:avLst/>
            <a:gdLst>
              <a:gd name="connsiteX0" fmla="*/ 0 w 2091847"/>
              <a:gd name="connsiteY0" fmla="*/ 663880 h 1340285"/>
              <a:gd name="connsiteX1" fmla="*/ 363255 w 2091847"/>
              <a:gd name="connsiteY1" fmla="*/ 1340285 h 1340285"/>
              <a:gd name="connsiteX2" fmla="*/ 2091847 w 2091847"/>
              <a:gd name="connsiteY2" fmla="*/ 0 h 1340285"/>
              <a:gd name="connsiteX3" fmla="*/ 438411 w 2091847"/>
              <a:gd name="connsiteY3" fmla="*/ 1127343 h 1340285"/>
              <a:gd name="connsiteX4" fmla="*/ 0 w 2091847"/>
              <a:gd name="connsiteY4" fmla="*/ 663880 h 134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847" h="1340285">
                <a:moveTo>
                  <a:pt x="0" y="663880"/>
                </a:moveTo>
                <a:lnTo>
                  <a:pt x="363255" y="1340285"/>
                </a:lnTo>
                <a:lnTo>
                  <a:pt x="2091847" y="0"/>
                </a:lnTo>
                <a:lnTo>
                  <a:pt x="438411" y="1127343"/>
                </a:lnTo>
                <a:lnTo>
                  <a:pt x="0" y="66388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4644008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220072" y="1916832"/>
            <a:ext cx="1368152" cy="1034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ETCCDI</a:t>
            </a:r>
          </a:p>
          <a:p>
            <a:pPr algn="ctr"/>
            <a:r>
              <a:rPr lang="en-GB" sz="2400" dirty="0" smtClean="0"/>
              <a:t>Indices</a:t>
            </a:r>
          </a:p>
          <a:p>
            <a:pPr algn="ctr"/>
            <a:r>
              <a:rPr lang="en-GB" sz="2400" dirty="0" smtClean="0"/>
              <a:t>+</a:t>
            </a:r>
            <a:r>
              <a:rPr lang="en-GB" sz="2400" dirty="0" err="1" smtClean="0"/>
              <a:t>Tmean</a:t>
            </a:r>
            <a:endParaRPr lang="en-GB" sz="2400" dirty="0"/>
          </a:p>
        </p:txBody>
      </p:sp>
      <p:sp>
        <p:nvSpPr>
          <p:cNvPr id="32" name="Right Arrow 31"/>
          <p:cNvSpPr/>
          <p:nvPr/>
        </p:nvSpPr>
        <p:spPr>
          <a:xfrm>
            <a:off x="66602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cuments"/>
          <p:cNvSpPr>
            <a:spLocks noEditPoints="1" noChangeArrowheads="1"/>
          </p:cNvSpPr>
          <p:nvPr/>
        </p:nvSpPr>
        <p:spPr bwMode="auto">
          <a:xfrm>
            <a:off x="7329408" y="3383268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Curved Left Arrow 33"/>
          <p:cNvSpPr/>
          <p:nvPr/>
        </p:nvSpPr>
        <p:spPr>
          <a:xfrm>
            <a:off x="8316416" y="2300614"/>
            <a:ext cx="731520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368896" y="1914840"/>
            <a:ext cx="806202" cy="1169939"/>
            <a:chOff x="7368896" y="1914840"/>
            <a:chExt cx="806202" cy="1169939"/>
          </a:xfrm>
        </p:grpSpPr>
        <p:sp>
          <p:nvSpPr>
            <p:cNvPr id="36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Right Arrow 54"/>
          <p:cNvSpPr/>
          <p:nvPr/>
        </p:nvSpPr>
        <p:spPr>
          <a:xfrm flipH="1">
            <a:off x="6723856" y="3789040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2555776" y="3383268"/>
            <a:ext cx="4142000" cy="1210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167119" y="3749551"/>
            <a:ext cx="1421105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Make </a:t>
            </a:r>
            <a:r>
              <a:rPr lang="en-GB" sz="2000" dirty="0" err="1" smtClean="0">
                <a:solidFill>
                  <a:schemeClr val="tx1"/>
                </a:solidFill>
              </a:rPr>
              <a:t>Variogram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20600" y="3867145"/>
            <a:ext cx="84681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tx1"/>
                </a:solidFill>
              </a:rPr>
              <a:t>Krige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82843" y="3867145"/>
            <a:ext cx="142110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Average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flipH="1">
            <a:off x="1980312" y="3804726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1036236" y="3443291"/>
            <a:ext cx="806202" cy="1169939"/>
            <a:chOff x="7368896" y="1914840"/>
            <a:chExt cx="806202" cy="1169939"/>
          </a:xfrm>
          <a:solidFill>
            <a:srgbClr val="92D050"/>
          </a:solidFill>
        </p:grpSpPr>
        <p:sp>
          <p:nvSpPr>
            <p:cNvPr id="63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2" name="Curved Left Arrow 71"/>
          <p:cNvSpPr/>
          <p:nvPr/>
        </p:nvSpPr>
        <p:spPr>
          <a:xfrm flipH="1">
            <a:off x="98589" y="3894349"/>
            <a:ext cx="677226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Documents"/>
          <p:cNvSpPr>
            <a:spLocks noEditPoints="1" noChangeArrowheads="1"/>
          </p:cNvSpPr>
          <p:nvPr/>
        </p:nvSpPr>
        <p:spPr bwMode="auto">
          <a:xfrm>
            <a:off x="1079612" y="4977003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2567526" y="3383268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NCMP calculation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 rot="20350645">
            <a:off x="2031061" y="5207725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ight Arrow 75"/>
          <p:cNvSpPr/>
          <p:nvPr/>
        </p:nvSpPr>
        <p:spPr>
          <a:xfrm>
            <a:off x="2093163" y="5433134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ight Arrow 76"/>
          <p:cNvSpPr/>
          <p:nvPr/>
        </p:nvSpPr>
        <p:spPr>
          <a:xfrm rot="1355014">
            <a:off x="2031062" y="5676062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3497755" y="477387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BUFR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63888" y="532620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Plain text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63755" y="5908255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…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12976"/>
            <a:ext cx="7164288" cy="31015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081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Calculation of the NCMPs</a:t>
            </a:r>
            <a:endParaRPr lang="en-GB" dirty="0"/>
          </a:p>
        </p:txBody>
      </p:sp>
      <p:sp>
        <p:nvSpPr>
          <p:cNvPr id="6" name="Documents"/>
          <p:cNvSpPr>
            <a:spLocks noEditPoints="1" noChangeArrowheads="1"/>
          </p:cNvSpPr>
          <p:nvPr/>
        </p:nvSpPr>
        <p:spPr bwMode="auto">
          <a:xfrm>
            <a:off x="2089831" y="1800697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330869" y="1925107"/>
            <a:ext cx="900052" cy="1055710"/>
            <a:chOff x="225273" y="1988840"/>
            <a:chExt cx="2190274" cy="2479051"/>
          </a:xfrm>
        </p:grpSpPr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452733" y="19888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Document"/>
            <p:cNvSpPr>
              <a:spLocks noEditPoints="1" noChangeArrowheads="1"/>
            </p:cNvSpPr>
            <p:nvPr/>
          </p:nvSpPr>
          <p:spPr bwMode="auto">
            <a:xfrm>
              <a:off x="605133" y="21412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Document"/>
            <p:cNvSpPr>
              <a:spLocks noEditPoints="1" noChangeArrowheads="1"/>
            </p:cNvSpPr>
            <p:nvPr/>
          </p:nvSpPr>
          <p:spPr bwMode="auto">
            <a:xfrm>
              <a:off x="1022277" y="2293639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Document"/>
            <p:cNvSpPr>
              <a:spLocks noEditPoints="1" noChangeArrowheads="1"/>
            </p:cNvSpPr>
            <p:nvPr/>
          </p:nvSpPr>
          <p:spPr bwMode="auto">
            <a:xfrm>
              <a:off x="491403" y="25551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Document"/>
            <p:cNvSpPr>
              <a:spLocks noEditPoints="1" noChangeArrowheads="1"/>
            </p:cNvSpPr>
            <p:nvPr/>
          </p:nvSpPr>
          <p:spPr bwMode="auto">
            <a:xfrm>
              <a:off x="1492003" y="2937113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Document"/>
            <p:cNvSpPr>
              <a:spLocks noEditPoints="1" noChangeArrowheads="1"/>
            </p:cNvSpPr>
            <p:nvPr/>
          </p:nvSpPr>
          <p:spPr bwMode="auto">
            <a:xfrm>
              <a:off x="1883288" y="289243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Document"/>
            <p:cNvSpPr>
              <a:spLocks noEditPoints="1" noChangeArrowheads="1"/>
            </p:cNvSpPr>
            <p:nvPr/>
          </p:nvSpPr>
          <p:spPr bwMode="auto">
            <a:xfrm>
              <a:off x="643803" y="3514797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Document"/>
            <p:cNvSpPr>
              <a:spLocks noEditPoints="1" noChangeArrowheads="1"/>
            </p:cNvSpPr>
            <p:nvPr/>
          </p:nvSpPr>
          <p:spPr bwMode="auto">
            <a:xfrm>
              <a:off x="225273" y="3057596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Document"/>
            <p:cNvSpPr>
              <a:spLocks noEditPoints="1" noChangeArrowheads="1"/>
            </p:cNvSpPr>
            <p:nvPr/>
          </p:nvSpPr>
          <p:spPr bwMode="auto">
            <a:xfrm>
              <a:off x="1176062" y="37039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Document"/>
            <p:cNvSpPr>
              <a:spLocks noEditPoints="1" noChangeArrowheads="1"/>
            </p:cNvSpPr>
            <p:nvPr/>
          </p:nvSpPr>
          <p:spPr bwMode="auto">
            <a:xfrm>
              <a:off x="1746992" y="2161471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1475656" y="2250441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30598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cuments"/>
          <p:cNvSpPr>
            <a:spLocks noEditPoints="1" noChangeArrowheads="1"/>
          </p:cNvSpPr>
          <p:nvPr/>
        </p:nvSpPr>
        <p:spPr bwMode="auto">
          <a:xfrm>
            <a:off x="3707904" y="1830451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3779912" y="2107767"/>
            <a:ext cx="541834" cy="670143"/>
          </a:xfrm>
          <a:custGeom>
            <a:avLst/>
            <a:gdLst>
              <a:gd name="connsiteX0" fmla="*/ 0 w 2091847"/>
              <a:gd name="connsiteY0" fmla="*/ 663880 h 1340285"/>
              <a:gd name="connsiteX1" fmla="*/ 363255 w 2091847"/>
              <a:gd name="connsiteY1" fmla="*/ 1340285 h 1340285"/>
              <a:gd name="connsiteX2" fmla="*/ 2091847 w 2091847"/>
              <a:gd name="connsiteY2" fmla="*/ 0 h 1340285"/>
              <a:gd name="connsiteX3" fmla="*/ 438411 w 2091847"/>
              <a:gd name="connsiteY3" fmla="*/ 1127343 h 1340285"/>
              <a:gd name="connsiteX4" fmla="*/ 0 w 2091847"/>
              <a:gd name="connsiteY4" fmla="*/ 663880 h 134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847" h="1340285">
                <a:moveTo>
                  <a:pt x="0" y="663880"/>
                </a:moveTo>
                <a:lnTo>
                  <a:pt x="363255" y="1340285"/>
                </a:lnTo>
                <a:lnTo>
                  <a:pt x="2091847" y="0"/>
                </a:lnTo>
                <a:lnTo>
                  <a:pt x="438411" y="1127343"/>
                </a:lnTo>
                <a:lnTo>
                  <a:pt x="0" y="66388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4644008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220072" y="1916832"/>
            <a:ext cx="1368152" cy="1034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ETCCDI</a:t>
            </a:r>
          </a:p>
          <a:p>
            <a:pPr algn="ctr"/>
            <a:r>
              <a:rPr lang="en-GB" sz="2400" dirty="0" smtClean="0"/>
              <a:t>Indices</a:t>
            </a:r>
          </a:p>
          <a:p>
            <a:pPr algn="ctr"/>
            <a:r>
              <a:rPr lang="en-GB" sz="2400" dirty="0" smtClean="0"/>
              <a:t>+</a:t>
            </a:r>
            <a:r>
              <a:rPr lang="en-GB" sz="2400" dirty="0" err="1" smtClean="0"/>
              <a:t>Tmean</a:t>
            </a:r>
            <a:endParaRPr lang="en-GB" sz="2400" dirty="0"/>
          </a:p>
        </p:txBody>
      </p:sp>
      <p:sp>
        <p:nvSpPr>
          <p:cNvPr id="32" name="Right Arrow 31"/>
          <p:cNvSpPr/>
          <p:nvPr/>
        </p:nvSpPr>
        <p:spPr>
          <a:xfrm>
            <a:off x="66602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cuments"/>
          <p:cNvSpPr>
            <a:spLocks noEditPoints="1" noChangeArrowheads="1"/>
          </p:cNvSpPr>
          <p:nvPr/>
        </p:nvSpPr>
        <p:spPr bwMode="auto">
          <a:xfrm>
            <a:off x="7329408" y="3383268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Curved Left Arrow 33"/>
          <p:cNvSpPr/>
          <p:nvPr/>
        </p:nvSpPr>
        <p:spPr>
          <a:xfrm>
            <a:off x="8316416" y="2300614"/>
            <a:ext cx="731520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368896" y="1914840"/>
            <a:ext cx="806202" cy="1169939"/>
            <a:chOff x="7368896" y="1914840"/>
            <a:chExt cx="806202" cy="1169939"/>
          </a:xfrm>
        </p:grpSpPr>
        <p:sp>
          <p:nvSpPr>
            <p:cNvPr id="36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Right Arrow 54"/>
          <p:cNvSpPr/>
          <p:nvPr/>
        </p:nvSpPr>
        <p:spPr>
          <a:xfrm flipH="1">
            <a:off x="6723856" y="3789040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2555776" y="3383268"/>
            <a:ext cx="4142000" cy="1210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167119" y="3749551"/>
            <a:ext cx="1421105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Make </a:t>
            </a:r>
            <a:r>
              <a:rPr lang="en-GB" sz="2000" dirty="0" err="1" smtClean="0">
                <a:solidFill>
                  <a:schemeClr val="tx1"/>
                </a:solidFill>
              </a:rPr>
              <a:t>Variogram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20600" y="3867145"/>
            <a:ext cx="84681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tx1"/>
                </a:solidFill>
              </a:rPr>
              <a:t>Krige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82843" y="3867145"/>
            <a:ext cx="142110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Average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flipH="1">
            <a:off x="1980312" y="3804726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1036236" y="3443291"/>
            <a:ext cx="806202" cy="1169939"/>
            <a:chOff x="7368896" y="1914840"/>
            <a:chExt cx="806202" cy="1169939"/>
          </a:xfrm>
          <a:solidFill>
            <a:srgbClr val="92D050"/>
          </a:solidFill>
        </p:grpSpPr>
        <p:sp>
          <p:nvSpPr>
            <p:cNvPr id="63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2" name="Curved Left Arrow 71"/>
          <p:cNvSpPr/>
          <p:nvPr/>
        </p:nvSpPr>
        <p:spPr>
          <a:xfrm flipH="1">
            <a:off x="98589" y="3894349"/>
            <a:ext cx="677226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Documents"/>
          <p:cNvSpPr>
            <a:spLocks noEditPoints="1" noChangeArrowheads="1"/>
          </p:cNvSpPr>
          <p:nvPr/>
        </p:nvSpPr>
        <p:spPr bwMode="auto">
          <a:xfrm>
            <a:off x="1079612" y="4977003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2567526" y="3383268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NCMP calculation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 rot="20350645">
            <a:off x="2031061" y="5207725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ight Arrow 75"/>
          <p:cNvSpPr/>
          <p:nvPr/>
        </p:nvSpPr>
        <p:spPr>
          <a:xfrm>
            <a:off x="2093163" y="5433134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ight Arrow 76"/>
          <p:cNvSpPr/>
          <p:nvPr/>
        </p:nvSpPr>
        <p:spPr>
          <a:xfrm rot="1355014">
            <a:off x="2031062" y="5676062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3497755" y="477387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BUFR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63888" y="532620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Plain text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63755" y="5908255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…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36" y="3212793"/>
            <a:ext cx="2449939" cy="31015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2244103" y="4710570"/>
            <a:ext cx="6084168" cy="1755457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081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Output of NCMPs</a:t>
            </a:r>
            <a:endParaRPr lang="en-GB" dirty="0"/>
          </a:p>
        </p:txBody>
      </p:sp>
      <p:sp>
        <p:nvSpPr>
          <p:cNvPr id="6" name="Documents"/>
          <p:cNvSpPr>
            <a:spLocks noEditPoints="1" noChangeArrowheads="1"/>
          </p:cNvSpPr>
          <p:nvPr/>
        </p:nvSpPr>
        <p:spPr bwMode="auto">
          <a:xfrm>
            <a:off x="2089831" y="1800697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330869" y="1925107"/>
            <a:ext cx="900052" cy="1055710"/>
            <a:chOff x="225273" y="1988840"/>
            <a:chExt cx="2190274" cy="2479051"/>
          </a:xfrm>
        </p:grpSpPr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452733" y="19888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Document"/>
            <p:cNvSpPr>
              <a:spLocks noEditPoints="1" noChangeArrowheads="1"/>
            </p:cNvSpPr>
            <p:nvPr/>
          </p:nvSpPr>
          <p:spPr bwMode="auto">
            <a:xfrm>
              <a:off x="605133" y="214124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Document"/>
            <p:cNvSpPr>
              <a:spLocks noEditPoints="1" noChangeArrowheads="1"/>
            </p:cNvSpPr>
            <p:nvPr/>
          </p:nvSpPr>
          <p:spPr bwMode="auto">
            <a:xfrm>
              <a:off x="1022277" y="2293639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Document"/>
            <p:cNvSpPr>
              <a:spLocks noEditPoints="1" noChangeArrowheads="1"/>
            </p:cNvSpPr>
            <p:nvPr/>
          </p:nvSpPr>
          <p:spPr bwMode="auto">
            <a:xfrm>
              <a:off x="491403" y="25551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Document"/>
            <p:cNvSpPr>
              <a:spLocks noEditPoints="1" noChangeArrowheads="1"/>
            </p:cNvSpPr>
            <p:nvPr/>
          </p:nvSpPr>
          <p:spPr bwMode="auto">
            <a:xfrm>
              <a:off x="1492003" y="2937113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Document"/>
            <p:cNvSpPr>
              <a:spLocks noEditPoints="1" noChangeArrowheads="1"/>
            </p:cNvSpPr>
            <p:nvPr/>
          </p:nvSpPr>
          <p:spPr bwMode="auto">
            <a:xfrm>
              <a:off x="1883288" y="2892430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Document"/>
            <p:cNvSpPr>
              <a:spLocks noEditPoints="1" noChangeArrowheads="1"/>
            </p:cNvSpPr>
            <p:nvPr/>
          </p:nvSpPr>
          <p:spPr bwMode="auto">
            <a:xfrm>
              <a:off x="643803" y="3514797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Document"/>
            <p:cNvSpPr>
              <a:spLocks noEditPoints="1" noChangeArrowheads="1"/>
            </p:cNvSpPr>
            <p:nvPr/>
          </p:nvSpPr>
          <p:spPr bwMode="auto">
            <a:xfrm>
              <a:off x="225273" y="3057596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Document"/>
            <p:cNvSpPr>
              <a:spLocks noEditPoints="1" noChangeArrowheads="1"/>
            </p:cNvSpPr>
            <p:nvPr/>
          </p:nvSpPr>
          <p:spPr bwMode="auto">
            <a:xfrm>
              <a:off x="1176062" y="3703934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Document"/>
            <p:cNvSpPr>
              <a:spLocks noEditPoints="1" noChangeArrowheads="1"/>
            </p:cNvSpPr>
            <p:nvPr/>
          </p:nvSpPr>
          <p:spPr bwMode="auto">
            <a:xfrm>
              <a:off x="1746992" y="2161471"/>
              <a:ext cx="532259" cy="76395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1475656" y="2250441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30598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cuments"/>
          <p:cNvSpPr>
            <a:spLocks noEditPoints="1" noChangeArrowheads="1"/>
          </p:cNvSpPr>
          <p:nvPr/>
        </p:nvSpPr>
        <p:spPr bwMode="auto">
          <a:xfrm>
            <a:off x="3707904" y="1830451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3779912" y="2107767"/>
            <a:ext cx="541834" cy="670143"/>
          </a:xfrm>
          <a:custGeom>
            <a:avLst/>
            <a:gdLst>
              <a:gd name="connsiteX0" fmla="*/ 0 w 2091847"/>
              <a:gd name="connsiteY0" fmla="*/ 663880 h 1340285"/>
              <a:gd name="connsiteX1" fmla="*/ 363255 w 2091847"/>
              <a:gd name="connsiteY1" fmla="*/ 1340285 h 1340285"/>
              <a:gd name="connsiteX2" fmla="*/ 2091847 w 2091847"/>
              <a:gd name="connsiteY2" fmla="*/ 0 h 1340285"/>
              <a:gd name="connsiteX3" fmla="*/ 438411 w 2091847"/>
              <a:gd name="connsiteY3" fmla="*/ 1127343 h 1340285"/>
              <a:gd name="connsiteX4" fmla="*/ 0 w 2091847"/>
              <a:gd name="connsiteY4" fmla="*/ 663880 h 134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1847" h="1340285">
                <a:moveTo>
                  <a:pt x="0" y="663880"/>
                </a:moveTo>
                <a:lnTo>
                  <a:pt x="363255" y="1340285"/>
                </a:lnTo>
                <a:lnTo>
                  <a:pt x="2091847" y="0"/>
                </a:lnTo>
                <a:lnTo>
                  <a:pt x="438411" y="1127343"/>
                </a:lnTo>
                <a:lnTo>
                  <a:pt x="0" y="66388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4644008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220072" y="1916832"/>
            <a:ext cx="1368152" cy="1034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ETCCDI</a:t>
            </a:r>
          </a:p>
          <a:p>
            <a:pPr algn="ctr"/>
            <a:r>
              <a:rPr lang="en-GB" sz="2400" dirty="0" smtClean="0"/>
              <a:t>Indices</a:t>
            </a:r>
          </a:p>
          <a:p>
            <a:pPr algn="ctr"/>
            <a:r>
              <a:rPr lang="en-GB" sz="2400" dirty="0" smtClean="0"/>
              <a:t>+</a:t>
            </a:r>
            <a:r>
              <a:rPr lang="en-GB" sz="2400" dirty="0" err="1" smtClean="0"/>
              <a:t>Tmean</a:t>
            </a:r>
            <a:endParaRPr lang="en-GB" sz="2400" dirty="0"/>
          </a:p>
        </p:txBody>
      </p:sp>
      <p:sp>
        <p:nvSpPr>
          <p:cNvPr id="32" name="Right Arrow 31"/>
          <p:cNvSpPr/>
          <p:nvPr/>
        </p:nvSpPr>
        <p:spPr>
          <a:xfrm>
            <a:off x="6660232" y="2230048"/>
            <a:ext cx="504056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cuments"/>
          <p:cNvSpPr>
            <a:spLocks noEditPoints="1" noChangeArrowheads="1"/>
          </p:cNvSpPr>
          <p:nvPr/>
        </p:nvSpPr>
        <p:spPr bwMode="auto">
          <a:xfrm>
            <a:off x="7329408" y="3383268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Curved Left Arrow 33"/>
          <p:cNvSpPr/>
          <p:nvPr/>
        </p:nvSpPr>
        <p:spPr>
          <a:xfrm>
            <a:off x="8316416" y="2300614"/>
            <a:ext cx="731520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368896" y="1914840"/>
            <a:ext cx="806202" cy="1169939"/>
            <a:chOff x="7368896" y="1914840"/>
            <a:chExt cx="806202" cy="1169939"/>
          </a:xfrm>
        </p:grpSpPr>
        <p:sp>
          <p:nvSpPr>
            <p:cNvPr id="36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Right Arrow 54"/>
          <p:cNvSpPr/>
          <p:nvPr/>
        </p:nvSpPr>
        <p:spPr>
          <a:xfrm flipH="1">
            <a:off x="6723856" y="3789040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2555776" y="3383268"/>
            <a:ext cx="4142000" cy="1210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167119" y="3749551"/>
            <a:ext cx="1421105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Make </a:t>
            </a:r>
            <a:r>
              <a:rPr lang="en-GB" sz="2000" dirty="0" err="1" smtClean="0">
                <a:solidFill>
                  <a:schemeClr val="tx1"/>
                </a:solidFill>
              </a:rPr>
              <a:t>Variogram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20600" y="3867145"/>
            <a:ext cx="84681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tx1"/>
                </a:solidFill>
              </a:rPr>
              <a:t>Krige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82843" y="3867145"/>
            <a:ext cx="1421105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Average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flipH="1">
            <a:off x="1980312" y="3804726"/>
            <a:ext cx="440432" cy="384796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1036236" y="3443291"/>
            <a:ext cx="806202" cy="1169939"/>
            <a:chOff x="7368896" y="1914840"/>
            <a:chExt cx="806202" cy="1169939"/>
          </a:xfrm>
          <a:solidFill>
            <a:srgbClr val="92D050"/>
          </a:solidFill>
        </p:grpSpPr>
        <p:sp>
          <p:nvSpPr>
            <p:cNvPr id="63" name="Document"/>
            <p:cNvSpPr>
              <a:spLocks noEditPoints="1" noChangeArrowheads="1"/>
            </p:cNvSpPr>
            <p:nvPr/>
          </p:nvSpPr>
          <p:spPr bwMode="auto">
            <a:xfrm>
              <a:off x="7368896" y="191484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Document"/>
            <p:cNvSpPr>
              <a:spLocks noEditPoints="1" noChangeArrowheads="1"/>
            </p:cNvSpPr>
            <p:nvPr/>
          </p:nvSpPr>
          <p:spPr bwMode="auto">
            <a:xfrm>
              <a:off x="7368896" y="2340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Document"/>
            <p:cNvSpPr>
              <a:spLocks noEditPoints="1" noChangeArrowheads="1"/>
            </p:cNvSpPr>
            <p:nvPr/>
          </p:nvSpPr>
          <p:spPr bwMode="auto">
            <a:xfrm>
              <a:off x="765303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Document"/>
            <p:cNvSpPr>
              <a:spLocks noEditPoints="1" noChangeArrowheads="1"/>
            </p:cNvSpPr>
            <p:nvPr/>
          </p:nvSpPr>
          <p:spPr bwMode="auto">
            <a:xfrm>
              <a:off x="7668344" y="2333873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Document"/>
            <p:cNvSpPr>
              <a:spLocks noEditPoints="1" noChangeArrowheads="1"/>
            </p:cNvSpPr>
            <p:nvPr/>
          </p:nvSpPr>
          <p:spPr bwMode="auto">
            <a:xfrm>
              <a:off x="7953678" y="1916832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Document"/>
            <p:cNvSpPr>
              <a:spLocks noEditPoints="1" noChangeArrowheads="1"/>
            </p:cNvSpPr>
            <p:nvPr/>
          </p:nvSpPr>
          <p:spPr bwMode="auto">
            <a:xfrm>
              <a:off x="7956376" y="2324570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Document"/>
            <p:cNvSpPr>
              <a:spLocks noEditPoints="1" noChangeArrowheads="1"/>
            </p:cNvSpPr>
            <p:nvPr/>
          </p:nvSpPr>
          <p:spPr bwMode="auto">
            <a:xfrm>
              <a:off x="7668344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Document"/>
            <p:cNvSpPr>
              <a:spLocks noEditPoints="1" noChangeArrowheads="1"/>
            </p:cNvSpPr>
            <p:nvPr/>
          </p:nvSpPr>
          <p:spPr bwMode="auto">
            <a:xfrm>
              <a:off x="7953678" y="275944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Document"/>
            <p:cNvSpPr>
              <a:spLocks noEditPoints="1" noChangeArrowheads="1"/>
            </p:cNvSpPr>
            <p:nvPr/>
          </p:nvSpPr>
          <p:spPr bwMode="auto">
            <a:xfrm>
              <a:off x="7368896" y="2737606"/>
              <a:ext cx="218722" cy="325333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2" name="Curved Left Arrow 71"/>
          <p:cNvSpPr/>
          <p:nvPr/>
        </p:nvSpPr>
        <p:spPr>
          <a:xfrm flipH="1">
            <a:off x="98589" y="3894349"/>
            <a:ext cx="677226" cy="1632442"/>
          </a:xfrm>
          <a:prstGeom prst="curvedLef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3" name="Documents"/>
          <p:cNvSpPr>
            <a:spLocks noEditPoints="1" noChangeArrowheads="1"/>
          </p:cNvSpPr>
          <p:nvPr/>
        </p:nvSpPr>
        <p:spPr bwMode="auto">
          <a:xfrm>
            <a:off x="1079612" y="4977003"/>
            <a:ext cx="792088" cy="109957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2567526" y="3383268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NCMP calculation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 rot="20350645">
            <a:off x="2031061" y="5207725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ight Arrow 75"/>
          <p:cNvSpPr/>
          <p:nvPr/>
        </p:nvSpPr>
        <p:spPr>
          <a:xfrm>
            <a:off x="2093163" y="5433134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ight Arrow 76"/>
          <p:cNvSpPr/>
          <p:nvPr/>
        </p:nvSpPr>
        <p:spPr>
          <a:xfrm rot="1355014">
            <a:off x="2031062" y="5676062"/>
            <a:ext cx="1303564" cy="192398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3497755" y="477387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BUFR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63888" y="5326200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Plain text format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63755" y="5908255"/>
            <a:ext cx="27965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…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81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242</Words>
  <Application>Microsoft Office PowerPoint</Application>
  <PresentationFormat>On-screen Show (4:3)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Custom Design</vt:lpstr>
      <vt:lpstr>Software and transmission</vt:lpstr>
      <vt:lpstr>Software considerations</vt:lpstr>
      <vt:lpstr>Software processing chain</vt:lpstr>
      <vt:lpstr>Collation of data</vt:lpstr>
      <vt:lpstr>Quality control and homogenisation</vt:lpstr>
      <vt:lpstr>Calculation and output of indices</vt:lpstr>
      <vt:lpstr>Collation of data (again)</vt:lpstr>
      <vt:lpstr>Calculation of the NCMPs</vt:lpstr>
      <vt:lpstr>Output of NCMPs</vt:lpstr>
      <vt:lpstr>Questions</vt:lpstr>
      <vt:lpstr>Time consuming human part</vt:lpstr>
      <vt:lpstr>Time consuming computer part</vt:lpstr>
      <vt:lpstr>PowerPoint Presentation</vt:lpstr>
    </vt:vector>
  </TitlesOfParts>
  <Company>Met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helen.chater</dc:creator>
  <dc:description>submitted 26.7.2005     CHG015666 refers</dc:description>
  <cp:lastModifiedBy>jjk</cp:lastModifiedBy>
  <cp:revision>84</cp:revision>
  <cp:lastPrinted>2004-10-15T09:34:20Z</cp:lastPrinted>
  <dcterms:created xsi:type="dcterms:W3CDTF">2009-08-03T14:32:49Z</dcterms:created>
  <dcterms:modified xsi:type="dcterms:W3CDTF">2015-09-16T13:06:49Z</dcterms:modified>
</cp:coreProperties>
</file>