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Lst>
  <p:notesMasterIdLst>
    <p:notesMasterId r:id="rId14"/>
  </p:notesMasterIdLst>
  <p:sldIdLst>
    <p:sldId id="256" r:id="rId2"/>
    <p:sldId id="276" r:id="rId3"/>
    <p:sldId id="265" r:id="rId4"/>
    <p:sldId id="272" r:id="rId5"/>
    <p:sldId id="273" r:id="rId6"/>
    <p:sldId id="274" r:id="rId7"/>
    <p:sldId id="275" r:id="rId8"/>
    <p:sldId id="271" r:id="rId9"/>
    <p:sldId id="266" r:id="rId10"/>
    <p:sldId id="270" r:id="rId11"/>
    <p:sldId id="277" r:id="rId12"/>
    <p:sldId id="263" r:id="rId13"/>
  </p:sldIdLst>
  <p:sldSz cx="9144000" cy="6858000" type="screen4x3"/>
  <p:notesSz cx="6858000" cy="9144000"/>
  <p:defaultTextStyle>
    <a:defPPr>
      <a:defRPr lang="en-GB"/>
    </a:defPPr>
    <a:lvl1pPr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1pPr>
    <a:lvl2pPr marL="4572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2pPr>
    <a:lvl3pPr marL="9144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3pPr>
    <a:lvl4pPr marL="13716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4pPr>
    <a:lvl5pPr marL="18288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4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4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4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4400" kern="1200">
        <a:solidFill>
          <a:schemeClr val="tx2"/>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defRPr>
            </a:lvl1pPr>
          </a:lstStyle>
          <a:p>
            <a:pPr>
              <a:defRPr/>
            </a:pPr>
            <a:endParaRPr lang="en-GB"/>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B18E48E6-B22A-3847-A804-92236E08EE49}" type="slidenum">
              <a:rPr lang="en-GB"/>
              <a:pPr>
                <a:defRPr/>
              </a:pPr>
              <a:t>‹#›</a:t>
            </a:fld>
            <a:endParaRPr lang="en-GB"/>
          </a:p>
        </p:txBody>
      </p:sp>
    </p:spTree>
    <p:extLst>
      <p:ext uri="{BB962C8B-B14F-4D97-AF65-F5344CB8AC3E}">
        <p14:creationId xmlns:p14="http://schemas.microsoft.com/office/powerpoint/2010/main" val="2766753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207277597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6"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7" name="Text Placeholder 14"/>
          <p:cNvSpPr>
            <a:spLocks noGrp="1"/>
          </p:cNvSpPr>
          <p:nvPr>
            <p:ph type="body" sz="quarter" idx="10" hasCustomPrompt="1"/>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429020540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6" name="Rectangle 3"/>
          <p:cNvSpPr>
            <a:spLocks noGrp="1" noChangeArrowheads="1"/>
          </p:cNvSpPr>
          <p:nvPr>
            <p:ph type="subTitle" idx="1" hasCustomPrompt="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7"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p14="http://schemas.microsoft.com/office/powerpoint/2010/main" val="380363630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slide</a:t>
            </a:r>
            <a:endParaRPr lang="en-US" dirty="0"/>
          </a:p>
        </p:txBody>
      </p:sp>
      <p:sp>
        <p:nvSpPr>
          <p:cNvPr id="6"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1720906965"/>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content">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 1</a:t>
            </a:r>
            <a:endParaRPr lang="en-US" dirty="0"/>
          </a:p>
        </p:txBody>
      </p:sp>
      <p:sp>
        <p:nvSpPr>
          <p:cNvPr id="6"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pic>
        <p:nvPicPr>
          <p:cNvPr id="4" name="Picture 3" descr="MOHC_RGB_whitebackg.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5844" y="116632"/>
            <a:ext cx="1617653" cy="1728192"/>
          </a:xfrm>
          <a:prstGeom prst="rect">
            <a:avLst/>
          </a:prstGeom>
        </p:spPr>
      </p:pic>
    </p:spTree>
    <p:extLst>
      <p:ext uri="{BB962C8B-B14F-4D97-AF65-F5344CB8AC3E}">
        <p14:creationId xmlns:p14="http://schemas.microsoft.com/office/powerpoint/2010/main" val="1279415116"/>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1"/>
                </a:solidFill>
                <a:latin typeface="Arial"/>
                <a:cs typeface="Arial"/>
              </a:defRPr>
            </a:lvl1pPr>
          </a:lstStyle>
          <a:p>
            <a:r>
              <a:rPr lang="en-GB" dirty="0" smtClean="0"/>
              <a:t>Alternative content slide 2</a:t>
            </a:r>
            <a:endParaRPr lang="en-US" dirty="0"/>
          </a:p>
        </p:txBody>
      </p:sp>
      <p:sp>
        <p:nvSpPr>
          <p:cNvPr id="3"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3867542190"/>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Content divider</a:t>
            </a:r>
            <a:endParaRPr lang="en-US" dirty="0"/>
          </a:p>
        </p:txBody>
      </p:sp>
      <p:sp>
        <p:nvSpPr>
          <p:cNvPr id="9"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val="3858164736"/>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p14="http://schemas.microsoft.com/office/powerpoint/2010/main" val="3190075156"/>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a:t>
            </a:r>
            <a:br>
              <a:rPr lang="en-GB" dirty="0" smtClean="0"/>
            </a:br>
            <a:r>
              <a:rPr lang="en-GB" dirty="0" smtClean="0"/>
              <a:t>(alternative)</a:t>
            </a:r>
            <a:endParaRPr lang="en-US" dirty="0"/>
          </a:p>
        </p:txBody>
      </p:sp>
    </p:spTree>
    <p:extLst>
      <p:ext uri="{BB962C8B-B14F-4D97-AF65-F5344CB8AC3E}">
        <p14:creationId xmlns:p14="http://schemas.microsoft.com/office/powerpoint/2010/main" val="23125875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pic>
        <p:nvPicPr>
          <p:cNvPr id="1026" name="Picture 6" descr="MOHC_RGB_transpbackg.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149225" y="128588"/>
            <a:ext cx="15970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18" r:id="rId1"/>
    <p:sldLayoutId id="2147484117" r:id="rId2"/>
    <p:sldLayoutId id="2147484119" r:id="rId3"/>
    <p:sldLayoutId id="2147484120" r:id="rId4"/>
    <p:sldLayoutId id="2147484125" r:id="rId5"/>
    <p:sldLayoutId id="2147484121" r:id="rId6"/>
    <p:sldLayoutId id="2147484122" r:id="rId7"/>
    <p:sldLayoutId id="2147484123" r:id="rId8"/>
    <p:sldLayoutId id="2147484124" r:id="rId9"/>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ET-NCMP</a:t>
            </a:r>
            <a:endParaRPr lang="en-US" dirty="0"/>
          </a:p>
        </p:txBody>
      </p:sp>
      <p:sp>
        <p:nvSpPr>
          <p:cNvPr id="3" name="Subtitle 2"/>
          <p:cNvSpPr>
            <a:spLocks noGrp="1"/>
          </p:cNvSpPr>
          <p:nvPr>
            <p:ph type="subTitle" idx="1"/>
          </p:nvPr>
        </p:nvSpPr>
        <p:spPr/>
        <p:txBody>
          <a:bodyPr/>
          <a:lstStyle/>
          <a:p>
            <a:r>
              <a:rPr lang="en-US" dirty="0" smtClean="0"/>
              <a:t>Palm Plaza Hotel, Marrakech</a:t>
            </a:r>
            <a:endParaRPr lang="en-US" dirty="0"/>
          </a:p>
        </p:txBody>
      </p:sp>
      <p:sp>
        <p:nvSpPr>
          <p:cNvPr id="4" name="Text Placeholder 3"/>
          <p:cNvSpPr>
            <a:spLocks noGrp="1"/>
          </p:cNvSpPr>
          <p:nvPr>
            <p:ph type="body" sz="quarter" idx="10"/>
          </p:nvPr>
        </p:nvSpPr>
        <p:spPr/>
        <p:txBody>
          <a:bodyPr/>
          <a:lstStyle/>
          <a:p>
            <a:r>
              <a:rPr lang="en-US" dirty="0" smtClean="0"/>
              <a:t>15 September 2015</a:t>
            </a:r>
          </a:p>
          <a:p>
            <a:endParaRPr lang="en-US" dirty="0"/>
          </a:p>
        </p:txBody>
      </p:sp>
    </p:spTree>
    <p:extLst>
      <p:ext uri="{BB962C8B-B14F-4D97-AF65-F5344CB8AC3E}">
        <p14:creationId xmlns:p14="http://schemas.microsoft.com/office/powerpoint/2010/main" val="237978012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Guidance</a:t>
            </a:r>
            <a:endParaRPr lang="en-GB"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827584" y="2276872"/>
            <a:ext cx="7776864" cy="2862322"/>
          </a:xfrm>
          <a:prstGeom prst="rect">
            <a:avLst/>
          </a:prstGeom>
          <a:noFill/>
        </p:spPr>
        <p:txBody>
          <a:bodyPr wrap="square" rtlCol="0">
            <a:spAutoFit/>
          </a:bodyPr>
          <a:lstStyle/>
          <a:p>
            <a:pPr marL="457200" indent="-457200">
              <a:lnSpc>
                <a:spcPct val="150000"/>
              </a:lnSpc>
              <a:buFont typeface="Arial" pitchFamily="34" charset="0"/>
              <a:buChar char="•"/>
            </a:pPr>
            <a:r>
              <a:rPr lang="en-GB" sz="2000" dirty="0" smtClean="0"/>
              <a:t>Aim is that all countries can produce NCMPs in a </a:t>
            </a:r>
            <a:r>
              <a:rPr lang="en-GB" sz="2000" b="1" dirty="0" smtClean="0">
                <a:solidFill>
                  <a:srgbClr val="FF0000"/>
                </a:solidFill>
              </a:rPr>
              <a:t>consistent</a:t>
            </a:r>
            <a:r>
              <a:rPr lang="en-GB" sz="2000" dirty="0" smtClean="0"/>
              <a:t> manner</a:t>
            </a:r>
          </a:p>
          <a:p>
            <a:pPr marL="457200" indent="-457200">
              <a:lnSpc>
                <a:spcPct val="150000"/>
              </a:lnSpc>
              <a:buFont typeface="Arial" pitchFamily="34" charset="0"/>
              <a:buChar char="•"/>
            </a:pPr>
            <a:r>
              <a:rPr lang="en-GB" sz="2000" dirty="0" smtClean="0"/>
              <a:t>Guidance has to describe the NCMP generation in detail</a:t>
            </a:r>
          </a:p>
          <a:p>
            <a:pPr marL="457200" indent="-457200">
              <a:lnSpc>
                <a:spcPct val="150000"/>
              </a:lnSpc>
              <a:buFont typeface="Arial" pitchFamily="34" charset="0"/>
              <a:buChar char="•"/>
            </a:pPr>
            <a:r>
              <a:rPr lang="en-GB" sz="2000" dirty="0" smtClean="0"/>
              <a:t>Include information on formats, which can describe the NCMPs and provide metadata so that their relative reliability can be assessed.</a:t>
            </a:r>
            <a:endParaRPr lang="en-GB" sz="2400" dirty="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ET-NCMP</a:t>
            </a:r>
            <a:endParaRPr lang="en-GB"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755576" y="2276872"/>
            <a:ext cx="7848872" cy="1938992"/>
          </a:xfrm>
          <a:prstGeom prst="rect">
            <a:avLst/>
          </a:prstGeom>
          <a:noFill/>
        </p:spPr>
        <p:txBody>
          <a:bodyPr wrap="square" rtlCol="0">
            <a:spAutoFit/>
          </a:bodyPr>
          <a:lstStyle/>
          <a:p>
            <a:pPr>
              <a:lnSpc>
                <a:spcPct val="150000"/>
              </a:lnSpc>
              <a:buFont typeface="Arial" pitchFamily="34" charset="0"/>
              <a:buChar char="•"/>
            </a:pPr>
            <a:r>
              <a:rPr lang="en-GB" sz="2000" dirty="0" smtClean="0"/>
              <a:t> </a:t>
            </a:r>
            <a:r>
              <a:rPr lang="en-GB" sz="2000" dirty="0" smtClean="0"/>
              <a:t>Survey </a:t>
            </a:r>
          </a:p>
          <a:p>
            <a:pPr>
              <a:lnSpc>
                <a:spcPct val="150000"/>
              </a:lnSpc>
              <a:buFont typeface="Arial" pitchFamily="34" charset="0"/>
              <a:buChar char="•"/>
            </a:pPr>
            <a:r>
              <a:rPr lang="en-GB" sz="2000" dirty="0"/>
              <a:t> </a:t>
            </a:r>
            <a:r>
              <a:rPr lang="en-GB" sz="2000" dirty="0" smtClean="0"/>
              <a:t>Letter for nomination of focal points</a:t>
            </a:r>
          </a:p>
          <a:p>
            <a:pPr>
              <a:lnSpc>
                <a:spcPct val="150000"/>
              </a:lnSpc>
              <a:buFont typeface="Arial" pitchFamily="34" charset="0"/>
              <a:buChar char="•"/>
            </a:pPr>
            <a:r>
              <a:rPr lang="en-GB" sz="2000" dirty="0"/>
              <a:t> </a:t>
            </a:r>
            <a:r>
              <a:rPr lang="en-GB" sz="2000" dirty="0" smtClean="0"/>
              <a:t>List of contacts</a:t>
            </a:r>
          </a:p>
          <a:p>
            <a:pPr>
              <a:lnSpc>
                <a:spcPct val="150000"/>
              </a:lnSpc>
              <a:buFont typeface="Arial" pitchFamily="34" charset="0"/>
              <a:buChar char="•"/>
            </a:pPr>
            <a:r>
              <a:rPr lang="en-GB" sz="2000" dirty="0"/>
              <a:t> </a:t>
            </a:r>
            <a:r>
              <a:rPr lang="en-GB" sz="2000" smtClean="0"/>
              <a:t>Draft guidance</a:t>
            </a:r>
            <a:endParaRPr lang="en-GB" sz="2000" dirty="0" smtClean="0"/>
          </a:p>
        </p:txBody>
      </p:sp>
    </p:spTree>
    <p:extLst>
      <p:ext uri="{BB962C8B-B14F-4D97-AF65-F5344CB8AC3E}">
        <p14:creationId xmlns:p14="http://schemas.microsoft.com/office/powerpoint/2010/main" val="146343227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405289772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Task Team NCMP</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1844824"/>
            <a:ext cx="8022225" cy="3384376"/>
          </a:xfrm>
          <a:prstGeom prst="rect">
            <a:avLst/>
          </a:prstGeom>
        </p:spPr>
      </p:pic>
    </p:spTree>
    <p:extLst>
      <p:ext uri="{BB962C8B-B14F-4D97-AF65-F5344CB8AC3E}">
        <p14:creationId xmlns:p14="http://schemas.microsoft.com/office/powerpoint/2010/main" val="221275784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Task Team </a:t>
            </a:r>
            <a:endParaRPr lang="en-GB" dirty="0"/>
          </a:p>
        </p:txBody>
      </p:sp>
      <p:sp>
        <p:nvSpPr>
          <p:cNvPr id="4" name="TextBox 3"/>
          <p:cNvSpPr txBox="1"/>
          <p:nvPr/>
        </p:nvSpPr>
        <p:spPr>
          <a:xfrm>
            <a:off x="899592" y="1916832"/>
            <a:ext cx="7776864" cy="4722831"/>
          </a:xfrm>
          <a:prstGeom prst="rect">
            <a:avLst/>
          </a:prstGeom>
          <a:noFill/>
        </p:spPr>
        <p:txBody>
          <a:bodyPr wrap="square" rtlCol="0">
            <a:spAutoFit/>
          </a:bodyPr>
          <a:lstStyle/>
          <a:p>
            <a:pPr>
              <a:buFont typeface="Arial" pitchFamily="34" charset="0"/>
              <a:buChar char="•"/>
            </a:pPr>
            <a:r>
              <a:rPr lang="en-GB" sz="2400" dirty="0" smtClean="0"/>
              <a:t> </a:t>
            </a:r>
            <a:r>
              <a:rPr lang="en-GB" sz="2200" dirty="0" smtClean="0"/>
              <a:t>Surveyed NHMS web sites and publications to gather examples of NCMPs</a:t>
            </a:r>
          </a:p>
          <a:p>
            <a:pPr>
              <a:buFont typeface="Arial" pitchFamily="34" charset="0"/>
              <a:buChar char="•"/>
            </a:pPr>
            <a:endParaRPr lang="en-GB" sz="2200" dirty="0" smtClean="0"/>
          </a:p>
          <a:p>
            <a:pPr>
              <a:buFont typeface="Arial" pitchFamily="34" charset="0"/>
              <a:buChar char="•"/>
            </a:pPr>
            <a:r>
              <a:rPr lang="en-GB" sz="2200" dirty="0" smtClean="0"/>
              <a:t> Drafted a survey for circulation to NHMSs</a:t>
            </a:r>
          </a:p>
          <a:p>
            <a:pPr>
              <a:buFont typeface="Arial" pitchFamily="34" charset="0"/>
              <a:buChar char="•"/>
            </a:pPr>
            <a:endParaRPr lang="en-GB" sz="2200" dirty="0" smtClean="0"/>
          </a:p>
          <a:p>
            <a:pPr>
              <a:buFont typeface="Arial" pitchFamily="34" charset="0"/>
              <a:buChar char="•"/>
            </a:pPr>
            <a:r>
              <a:rPr lang="en-GB" sz="2200" dirty="0" smtClean="0"/>
              <a:t> Created a short list of the NCMPs</a:t>
            </a:r>
          </a:p>
          <a:p>
            <a:pPr>
              <a:buFont typeface="Arial" pitchFamily="34" charset="0"/>
              <a:buChar char="•"/>
            </a:pPr>
            <a:endParaRPr lang="en-GB" sz="2200" dirty="0" smtClean="0"/>
          </a:p>
          <a:p>
            <a:pPr>
              <a:buFont typeface="Arial" pitchFamily="34" charset="0"/>
              <a:buChar char="•"/>
            </a:pPr>
            <a:r>
              <a:rPr lang="en-GB" sz="2200" dirty="0" smtClean="0"/>
              <a:t> Made decisions about</a:t>
            </a:r>
          </a:p>
          <a:p>
            <a:pPr lvl="1">
              <a:buFont typeface="Arial" pitchFamily="34" charset="0"/>
              <a:buChar char="•"/>
            </a:pPr>
            <a:r>
              <a:rPr lang="en-GB" sz="2200" dirty="0" smtClean="0"/>
              <a:t> baselines</a:t>
            </a:r>
          </a:p>
          <a:p>
            <a:pPr lvl="1">
              <a:buFont typeface="Arial" pitchFamily="34" charset="0"/>
              <a:buChar char="•"/>
            </a:pPr>
            <a:r>
              <a:rPr lang="en-GB" sz="2200" dirty="0" smtClean="0"/>
              <a:t> need for software and workshops</a:t>
            </a:r>
          </a:p>
          <a:p>
            <a:pPr>
              <a:buFont typeface="Arial" pitchFamily="34" charset="0"/>
              <a:buChar char="•"/>
            </a:pPr>
            <a:endParaRPr lang="en-GB" sz="2200" dirty="0" smtClean="0"/>
          </a:p>
          <a:p>
            <a:pPr>
              <a:buFont typeface="Arial" pitchFamily="34" charset="0"/>
              <a:buChar char="•"/>
            </a:pPr>
            <a:r>
              <a:rPr lang="en-GB" sz="2200" dirty="0" smtClean="0"/>
              <a:t> Chose general method to interpolate data.</a:t>
            </a:r>
          </a:p>
          <a:p>
            <a:pPr>
              <a:buFont typeface="Arial" pitchFamily="34" charset="0"/>
              <a:buChar char="•"/>
            </a:pPr>
            <a:endParaRPr lang="en-GB" sz="2200" dirty="0" smtClean="0"/>
          </a:p>
          <a:p>
            <a:pPr>
              <a:buFont typeface="Arial" pitchFamily="34" charset="0"/>
              <a:buChar char="•"/>
            </a:pPr>
            <a:r>
              <a:rPr lang="en-GB" sz="2200" dirty="0" smtClean="0"/>
              <a:t> Drafted basic guidance</a:t>
            </a:r>
          </a:p>
          <a:p>
            <a:pPr>
              <a:buFont typeface="Arial" pitchFamily="34" charset="0"/>
              <a:buChar char="•"/>
            </a:pPr>
            <a:endParaRPr lang="en-GB" sz="2200" dirty="0" smtClean="0"/>
          </a:p>
          <a:p>
            <a:pPr>
              <a:buFont typeface="Arial" pitchFamily="34" charset="0"/>
              <a:buChar char="•"/>
            </a:pPr>
            <a:r>
              <a:rPr lang="en-GB" sz="2200" dirty="0" smtClean="0"/>
              <a:t> Liaised with CBS on messages and formatting</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Baselines</a:t>
            </a:r>
            <a:endParaRPr lang="en-GB" dirty="0"/>
          </a:p>
        </p:txBody>
      </p:sp>
      <p:sp>
        <p:nvSpPr>
          <p:cNvPr id="5" name="TextBox 4"/>
          <p:cNvSpPr txBox="1"/>
          <p:nvPr/>
        </p:nvSpPr>
        <p:spPr>
          <a:xfrm>
            <a:off x="899592" y="1916832"/>
            <a:ext cx="7776864" cy="4435060"/>
          </a:xfrm>
          <a:prstGeom prst="rect">
            <a:avLst/>
          </a:prstGeom>
          <a:noFill/>
        </p:spPr>
        <p:txBody>
          <a:bodyPr wrap="square" rtlCol="0">
            <a:spAutoFit/>
          </a:bodyPr>
          <a:lstStyle/>
          <a:p>
            <a:pPr>
              <a:buFont typeface="Arial" pitchFamily="34" charset="0"/>
              <a:buChar char="•"/>
            </a:pPr>
            <a:r>
              <a:rPr lang="en-GB" sz="2400" dirty="0" smtClean="0"/>
              <a:t> </a:t>
            </a:r>
            <a:r>
              <a:rPr lang="en-GB" sz="2200" dirty="0" smtClean="0"/>
              <a:t>Two basic choices: 1961-1990, 1981-2010</a:t>
            </a:r>
          </a:p>
          <a:p>
            <a:pPr>
              <a:buFont typeface="Arial" pitchFamily="34" charset="0"/>
              <a:buChar char="•"/>
            </a:pPr>
            <a:endParaRPr lang="en-GB" sz="2200" dirty="0" smtClean="0"/>
          </a:p>
          <a:p>
            <a:pPr>
              <a:buFont typeface="Arial" pitchFamily="34" charset="0"/>
              <a:buChar char="•"/>
            </a:pPr>
            <a:r>
              <a:rPr lang="en-GB" sz="2200" dirty="0" smtClean="0"/>
              <a:t> Consistent with WMO guidance on </a:t>
            </a:r>
            <a:r>
              <a:rPr lang="en-GB" sz="2200" dirty="0" err="1" smtClean="0"/>
              <a:t>normals</a:t>
            </a:r>
            <a:endParaRPr lang="en-GB" sz="2200" dirty="0" smtClean="0"/>
          </a:p>
          <a:p>
            <a:pPr>
              <a:buFont typeface="Arial" pitchFamily="34" charset="0"/>
              <a:buChar char="•"/>
            </a:pPr>
            <a:endParaRPr lang="en-GB" sz="2200" dirty="0" smtClean="0"/>
          </a:p>
          <a:p>
            <a:pPr>
              <a:buFont typeface="Arial" pitchFamily="34" charset="0"/>
              <a:buChar char="•"/>
            </a:pPr>
            <a:r>
              <a:rPr lang="en-GB" sz="2200" dirty="0" smtClean="0"/>
              <a:t> For monitoring products, need to ensure that products can be updated.</a:t>
            </a:r>
          </a:p>
          <a:p>
            <a:pPr>
              <a:buFont typeface="Arial" pitchFamily="34" charset="0"/>
              <a:buChar char="•"/>
            </a:pPr>
            <a:endParaRPr lang="en-GB" sz="2200" dirty="0" smtClean="0"/>
          </a:p>
          <a:p>
            <a:pPr>
              <a:buFont typeface="Arial" pitchFamily="34" charset="0"/>
              <a:buChar char="•"/>
            </a:pPr>
            <a:r>
              <a:rPr lang="en-GB" sz="2200" dirty="0" smtClean="0"/>
              <a:t> Baseline can be specified in the code</a:t>
            </a:r>
          </a:p>
          <a:p>
            <a:pPr>
              <a:buFont typeface="Arial" pitchFamily="34" charset="0"/>
              <a:buChar char="•"/>
            </a:pPr>
            <a:endParaRPr lang="en-GB" sz="2200" dirty="0" smtClean="0"/>
          </a:p>
          <a:p>
            <a:pPr>
              <a:buFont typeface="Arial" pitchFamily="34" charset="0"/>
              <a:buChar char="•"/>
            </a:pPr>
            <a:r>
              <a:rPr lang="en-GB" sz="2200" dirty="0" smtClean="0"/>
              <a:t> Need stations that are open now.</a:t>
            </a:r>
          </a:p>
          <a:p>
            <a:pPr>
              <a:buFont typeface="Arial" pitchFamily="34" charset="0"/>
              <a:buChar char="•"/>
            </a:pPr>
            <a:endParaRPr lang="en-GB" sz="2200" dirty="0" smtClean="0"/>
          </a:p>
          <a:p>
            <a:pPr>
              <a:buFont typeface="Arial" pitchFamily="34" charset="0"/>
              <a:buChar char="•"/>
            </a:pPr>
            <a:r>
              <a:rPr lang="en-GB" sz="2200" dirty="0" smtClean="0"/>
              <a:t> A long record is important for context, but this is a secondary consideration</a:t>
            </a:r>
          </a:p>
          <a:p>
            <a:pPr>
              <a:buFont typeface="Arial" pitchFamily="34" charset="0"/>
              <a:buChar char="•"/>
            </a:pPr>
            <a:endParaRPr lang="en-GB" sz="2200" dirty="0" smtClean="0"/>
          </a:p>
          <a:p>
            <a:pPr>
              <a:buFont typeface="Arial" pitchFamily="34" charset="0"/>
              <a:buChar char="•"/>
            </a:pPr>
            <a:r>
              <a:rPr lang="en-GB" sz="2200" dirty="0" smtClean="0"/>
              <a:t> On balance, a 1981-2010 baseline is preferred.</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Software and Workshops</a:t>
            </a:r>
            <a:endParaRPr lang="en-GB" dirty="0"/>
          </a:p>
        </p:txBody>
      </p:sp>
      <p:sp>
        <p:nvSpPr>
          <p:cNvPr id="4" name="TextBox 3"/>
          <p:cNvSpPr txBox="1"/>
          <p:nvPr/>
        </p:nvSpPr>
        <p:spPr>
          <a:xfrm>
            <a:off x="899592" y="1916832"/>
            <a:ext cx="7776864" cy="3283976"/>
          </a:xfrm>
          <a:prstGeom prst="rect">
            <a:avLst/>
          </a:prstGeom>
          <a:noFill/>
        </p:spPr>
        <p:txBody>
          <a:bodyPr wrap="square" rtlCol="0">
            <a:spAutoFit/>
          </a:bodyPr>
          <a:lstStyle/>
          <a:p>
            <a:pPr>
              <a:buFont typeface="Arial" pitchFamily="34" charset="0"/>
              <a:buChar char="•"/>
            </a:pPr>
            <a:r>
              <a:rPr lang="en-GB" sz="2400" dirty="0" smtClean="0"/>
              <a:t> </a:t>
            </a:r>
            <a:r>
              <a:rPr lang="en-GB" sz="2200" dirty="0" smtClean="0"/>
              <a:t>Consistency is difficult to ensure</a:t>
            </a:r>
          </a:p>
          <a:p>
            <a:pPr>
              <a:buFont typeface="Arial" pitchFamily="34" charset="0"/>
              <a:buChar char="•"/>
            </a:pPr>
            <a:endParaRPr lang="en-GB" sz="2200" dirty="0" smtClean="0"/>
          </a:p>
          <a:p>
            <a:pPr>
              <a:buFont typeface="Arial" pitchFamily="34" charset="0"/>
              <a:buChar char="•"/>
            </a:pPr>
            <a:r>
              <a:rPr lang="en-GB" sz="2200" dirty="0" smtClean="0"/>
              <a:t> Even detailed guidance can be implemented in a variety of ways.</a:t>
            </a:r>
          </a:p>
          <a:p>
            <a:pPr>
              <a:buFont typeface="Arial" pitchFamily="34" charset="0"/>
              <a:buChar char="•"/>
            </a:pPr>
            <a:endParaRPr lang="en-GB" sz="2200" dirty="0" smtClean="0"/>
          </a:p>
          <a:p>
            <a:pPr>
              <a:buFont typeface="Arial" pitchFamily="34" charset="0"/>
              <a:buChar char="•"/>
            </a:pPr>
            <a:r>
              <a:rPr lang="en-GB" sz="2200" dirty="0" smtClean="0"/>
              <a:t> Providing a standard set of software minimises the possibility of discrepancies</a:t>
            </a:r>
          </a:p>
          <a:p>
            <a:pPr>
              <a:buFont typeface="Arial" pitchFamily="34" charset="0"/>
              <a:buChar char="•"/>
            </a:pPr>
            <a:endParaRPr lang="en-GB" sz="2200" dirty="0" smtClean="0"/>
          </a:p>
          <a:p>
            <a:pPr>
              <a:buFont typeface="Arial" pitchFamily="34" charset="0"/>
              <a:buChar char="•"/>
            </a:pPr>
            <a:r>
              <a:rPr lang="en-GB" sz="2200" dirty="0" smtClean="0"/>
              <a:t> Even with software, there is still a need for workshops so that people understand how to appropriately use the software.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Homogenisation</a:t>
            </a:r>
            <a:endParaRPr lang="en-GB" dirty="0"/>
          </a:p>
        </p:txBody>
      </p:sp>
      <p:sp>
        <p:nvSpPr>
          <p:cNvPr id="4" name="TextBox 3"/>
          <p:cNvSpPr txBox="1"/>
          <p:nvPr/>
        </p:nvSpPr>
        <p:spPr>
          <a:xfrm>
            <a:off x="899592" y="1916832"/>
            <a:ext cx="7776864" cy="2132892"/>
          </a:xfrm>
          <a:prstGeom prst="rect">
            <a:avLst/>
          </a:prstGeom>
          <a:noFill/>
        </p:spPr>
        <p:txBody>
          <a:bodyPr wrap="square" rtlCol="0">
            <a:spAutoFit/>
          </a:bodyPr>
          <a:lstStyle/>
          <a:p>
            <a:pPr>
              <a:buFont typeface="Arial" pitchFamily="34" charset="0"/>
              <a:buChar char="•"/>
            </a:pPr>
            <a:r>
              <a:rPr lang="en-GB" sz="2400" dirty="0" smtClean="0"/>
              <a:t> </a:t>
            </a:r>
            <a:r>
              <a:rPr lang="en-GB" sz="2200" dirty="0" smtClean="0"/>
              <a:t>Homogenisation is a complex task</a:t>
            </a:r>
          </a:p>
          <a:p>
            <a:pPr>
              <a:buFont typeface="Arial" pitchFamily="34" charset="0"/>
              <a:buChar char="•"/>
            </a:pPr>
            <a:endParaRPr lang="en-GB" sz="2200" dirty="0" smtClean="0"/>
          </a:p>
          <a:p>
            <a:pPr>
              <a:buFont typeface="Arial" pitchFamily="34" charset="0"/>
              <a:buChar char="•"/>
            </a:pPr>
            <a:r>
              <a:rPr lang="en-GB" sz="2200" dirty="0" smtClean="0"/>
              <a:t> While it is important, it is outside of the remit of this group to solve that problem</a:t>
            </a:r>
          </a:p>
          <a:p>
            <a:pPr>
              <a:buFont typeface="Arial" pitchFamily="34" charset="0"/>
              <a:buChar char="•"/>
            </a:pPr>
            <a:endParaRPr lang="en-GB" sz="2200" dirty="0" smtClean="0"/>
          </a:p>
          <a:p>
            <a:pPr>
              <a:buFont typeface="Arial" pitchFamily="34" charset="0"/>
              <a:buChar char="•"/>
            </a:pPr>
            <a:r>
              <a:rPr lang="en-GB" sz="2200" dirty="0" smtClean="0"/>
              <a:t> We can recommend that station data are homogenised, or that only homogeneous segments of data be used</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260648"/>
            <a:ext cx="6984776" cy="934656"/>
          </a:xfrm>
        </p:spPr>
        <p:txBody>
          <a:bodyPr/>
          <a:lstStyle/>
          <a:p>
            <a:r>
              <a:rPr lang="en-GB" dirty="0" smtClean="0"/>
              <a:t>Interactions with IPET-DRMM</a:t>
            </a:r>
            <a:endParaRPr lang="en-GB" dirty="0"/>
          </a:p>
        </p:txBody>
      </p:sp>
      <p:sp>
        <p:nvSpPr>
          <p:cNvPr id="3" name="Subtitle 2"/>
          <p:cNvSpPr>
            <a:spLocks noGrp="1"/>
          </p:cNvSpPr>
          <p:nvPr>
            <p:ph type="subTitle" idx="1"/>
          </p:nvPr>
        </p:nvSpPr>
        <p:spPr>
          <a:xfrm>
            <a:off x="2123728" y="1124744"/>
            <a:ext cx="6984776" cy="504056"/>
          </a:xfrm>
        </p:spPr>
        <p:txBody>
          <a:bodyPr/>
          <a:lstStyle/>
          <a:p>
            <a:r>
              <a:rPr lang="en-GB" dirty="0" smtClean="0"/>
              <a:t>Inter-programme Expert Team on Data Representation Maintenance and Monitoring</a:t>
            </a:r>
            <a:endParaRPr lang="en-GB" dirty="0"/>
          </a:p>
        </p:txBody>
      </p:sp>
      <p:sp>
        <p:nvSpPr>
          <p:cNvPr id="4" name="TextBox 3"/>
          <p:cNvSpPr txBox="1"/>
          <p:nvPr/>
        </p:nvSpPr>
        <p:spPr>
          <a:xfrm>
            <a:off x="395536" y="2276872"/>
            <a:ext cx="8064896" cy="3336298"/>
          </a:xfrm>
          <a:prstGeom prst="rect">
            <a:avLst/>
          </a:prstGeom>
          <a:noFill/>
        </p:spPr>
        <p:txBody>
          <a:bodyPr wrap="square" rtlCol="0">
            <a:spAutoFit/>
          </a:bodyPr>
          <a:lstStyle/>
          <a:p>
            <a:r>
              <a:rPr lang="en-GB" sz="1200" dirty="0" smtClean="0"/>
              <a:t>The chair briefed the outcome from the Expert Team on Assessment of Data Representation Systems (ET-ADRS) in 2008, which was inter-commission initiative. The team did swot analysis to review the applicability of formats, such as BUFR, GRIB, </a:t>
            </a:r>
            <a:r>
              <a:rPr lang="en-GB" sz="1200" dirty="0" err="1" smtClean="0"/>
              <a:t>netCDF</a:t>
            </a:r>
            <a:r>
              <a:rPr lang="en-GB" sz="1200" dirty="0" smtClean="0"/>
              <a:t>, HDF, ASM1, XML, Common Alerting Protocol (CAP).  According to the outcome, the stakeholders, such as journalists, will be better served not with BUFR.</a:t>
            </a:r>
          </a:p>
          <a:p>
            <a:r>
              <a:rPr lang="en-GB" sz="1200" dirty="0" smtClean="0"/>
              <a:t> </a:t>
            </a:r>
          </a:p>
          <a:p>
            <a:r>
              <a:rPr lang="en-GB" sz="1200" dirty="0" smtClean="0"/>
              <a:t>The Secretariat said BUFR could be used primarily within WWW community for operational meteorology.  Journalists were moving very </a:t>
            </a:r>
            <a:r>
              <a:rPr lang="en-GB" sz="1200" dirty="0" err="1" smtClean="0"/>
              <a:t>very</a:t>
            </a:r>
            <a:r>
              <a:rPr lang="en-GB" sz="1200" dirty="0" smtClean="0"/>
              <a:t> rapidly into XML.</a:t>
            </a:r>
          </a:p>
          <a:p>
            <a:r>
              <a:rPr lang="en-GB" sz="1200" dirty="0" smtClean="0"/>
              <a:t> </a:t>
            </a:r>
          </a:p>
          <a:p>
            <a:r>
              <a:rPr lang="en-GB" sz="1200" dirty="0" smtClean="0"/>
              <a:t>The chair concluded that opportunity should be kept open to different users, and agreed that the team could show </a:t>
            </a:r>
            <a:r>
              <a:rPr lang="en-GB" sz="1200" dirty="0" err="1" smtClean="0"/>
              <a:t>CCl</a:t>
            </a:r>
            <a:r>
              <a:rPr lang="en-GB" sz="1200" dirty="0" smtClean="0"/>
              <a:t> how to represent the data in BUFR. The Secretariat informed of one example on XML development, which was being done by TT-</a:t>
            </a:r>
            <a:r>
              <a:rPr lang="en-GB" sz="1200" dirty="0" err="1" smtClean="0"/>
              <a:t>AvXML</a:t>
            </a:r>
            <a:r>
              <a:rPr lang="en-GB" sz="1200" dirty="0" smtClean="0"/>
              <a:t>. It could make one format to the other easily.</a:t>
            </a:r>
          </a:p>
          <a:p>
            <a:r>
              <a:rPr lang="en-GB" sz="1200" dirty="0" smtClean="0"/>
              <a:t> </a:t>
            </a:r>
          </a:p>
          <a:p>
            <a:r>
              <a:rPr lang="en-GB" sz="1200" dirty="0" smtClean="0"/>
              <a:t>With respect to collaboration with the Commission for Climatology (</a:t>
            </a:r>
            <a:r>
              <a:rPr lang="en-GB" sz="1200" dirty="0" err="1" smtClean="0"/>
              <a:t>CCl</a:t>
            </a:r>
            <a:r>
              <a:rPr lang="en-GB" sz="1200" dirty="0" smtClean="0"/>
              <a:t>) on the National Climate Monitoring Product (NCMP), the meeting stated that IPET-DRMM will assist </a:t>
            </a:r>
            <a:r>
              <a:rPr lang="en-GB" sz="1200" dirty="0" err="1" smtClean="0"/>
              <a:t>CCl</a:t>
            </a:r>
            <a:r>
              <a:rPr lang="en-GB" sz="1200" dirty="0" smtClean="0"/>
              <a:t> in developing a BUFR template for NCMP that has been initiated by the Australian Bureau of Meteorology.</a:t>
            </a:r>
          </a:p>
          <a:p>
            <a:endParaRPr lang="en-GB" sz="1200" dirty="0" smtClean="0"/>
          </a:p>
          <a:p>
            <a:r>
              <a:rPr lang="en-GB" sz="1200" dirty="0" smtClean="0"/>
              <a:t>It was pointed that extreme events in the product No. 6 (in Mr Arndt's presentation) were expressed in free texts but it was not convenient from coding perspective.  In response to the concern, it was notified that drafting a template for NCMP was initiated in </a:t>
            </a:r>
            <a:r>
              <a:rPr lang="en-GB" sz="1200" dirty="0" err="1" smtClean="0"/>
              <a:t>BoM</a:t>
            </a:r>
            <a:r>
              <a:rPr lang="en-GB" sz="1200" dirty="0" smtClean="0"/>
              <a:t> last year after the previous meeting of IPET-DRMM and in the draft the event types and values (max, mean ...) are incorporated in code tables</a:t>
            </a:r>
            <a:r>
              <a:rPr lang="en-GB" sz="2000" dirty="0" smtClean="0"/>
              <a:t>.</a:t>
            </a:r>
            <a:endParaRPr lang="en-GB" sz="200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Terms of Reference</a:t>
            </a:r>
            <a:endParaRPr lang="en-GB"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899592" y="2276872"/>
            <a:ext cx="7776864" cy="3970318"/>
          </a:xfrm>
          <a:prstGeom prst="rect">
            <a:avLst/>
          </a:prstGeom>
          <a:noFill/>
        </p:spPr>
        <p:txBody>
          <a:bodyPr wrap="square" rtlCol="0">
            <a:spAutoFit/>
          </a:bodyPr>
          <a:lstStyle/>
          <a:p>
            <a:pPr marL="457200" indent="-457200">
              <a:lnSpc>
                <a:spcPct val="150000"/>
              </a:lnSpc>
              <a:buFont typeface="Arial" pitchFamily="34" charset="0"/>
              <a:buChar char="•"/>
            </a:pPr>
            <a:r>
              <a:rPr lang="en-GB" sz="1400" dirty="0" smtClean="0"/>
              <a:t>Develop the specifications of the newly defined National Climate Monitoring Products (NCMPs), including for their provision and the associated software requirements, and develop guidance for their operational production and dissemination;</a:t>
            </a:r>
          </a:p>
          <a:p>
            <a:pPr marL="457200" indent="-457200">
              <a:lnSpc>
                <a:spcPct val="150000"/>
              </a:lnSpc>
              <a:buFont typeface="Arial" pitchFamily="34" charset="0"/>
              <a:buChar char="•"/>
            </a:pPr>
            <a:r>
              <a:rPr lang="en-GB" sz="1400" dirty="0" smtClean="0"/>
              <a:t>Conduct an assessment of the existing capabilities for national climate monitoring, including through surveys and workshops;</a:t>
            </a:r>
          </a:p>
          <a:p>
            <a:pPr marL="457200" indent="-457200">
              <a:lnSpc>
                <a:spcPct val="150000"/>
              </a:lnSpc>
              <a:buFont typeface="Arial" pitchFamily="34" charset="0"/>
              <a:buChar char="•"/>
            </a:pPr>
            <a:r>
              <a:rPr lang="en-GB" sz="1400" dirty="0" smtClean="0"/>
              <a:t>Collaborate with other groups such as the relevant CBS teams regarding the creation, coding, implementation and the exchange of NCMPs, obtain feedback on NCMP implementation from suitable points of contact in NMHSs, and liaise with World Data Centres as appropriate on scientific and technical guidance;</a:t>
            </a:r>
          </a:p>
          <a:p>
            <a:pPr marL="457200" indent="-457200">
              <a:lnSpc>
                <a:spcPct val="150000"/>
              </a:lnSpc>
              <a:buFont typeface="Arial" pitchFamily="34" charset="0"/>
              <a:buChar char="•"/>
            </a:pPr>
            <a:r>
              <a:rPr lang="en-GB" sz="1400" dirty="0" smtClean="0"/>
              <a:t>Collaborate with ETCCDI to assess the feasibility of, and provide –if appropriate- a methodology for, combining </a:t>
            </a:r>
            <a:r>
              <a:rPr lang="en-GB" sz="1400" dirty="0" err="1" smtClean="0"/>
              <a:t>RClimDex</a:t>
            </a:r>
            <a:r>
              <a:rPr lang="en-GB" sz="1400" dirty="0" smtClean="0"/>
              <a:t> with appropriate gridding software to develop a unified NCMP software package suitable for use on routine basis by the NMHSs.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Short list of NCMPs</a:t>
            </a:r>
            <a:endParaRPr lang="en-GB" dirty="0"/>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899592" y="2276872"/>
            <a:ext cx="7776864" cy="3176254"/>
          </a:xfrm>
          <a:prstGeom prst="rect">
            <a:avLst/>
          </a:prstGeom>
          <a:noFill/>
        </p:spPr>
        <p:txBody>
          <a:bodyPr wrap="square" rtlCol="0">
            <a:spAutoFit/>
          </a:bodyPr>
          <a:lstStyle/>
          <a:p>
            <a:pPr marL="457200" indent="-457200">
              <a:lnSpc>
                <a:spcPct val="150000"/>
              </a:lnSpc>
              <a:buFont typeface="+mj-lt"/>
              <a:buAutoNum type="arabicPeriod"/>
            </a:pPr>
            <a:r>
              <a:rPr lang="en-GB" sz="2000" dirty="0" smtClean="0"/>
              <a:t>Mean temperature anomaly, area-averaged</a:t>
            </a:r>
          </a:p>
          <a:p>
            <a:pPr marL="457200" indent="-457200">
              <a:lnSpc>
                <a:spcPct val="150000"/>
              </a:lnSpc>
              <a:buFont typeface="+mj-lt"/>
              <a:buAutoNum type="arabicPeriod"/>
            </a:pPr>
            <a:r>
              <a:rPr lang="en-GB" sz="2000" dirty="0" smtClean="0"/>
              <a:t>Percentage of normal rainfall, area-averaged</a:t>
            </a:r>
          </a:p>
          <a:p>
            <a:pPr marL="457200" indent="-457200">
              <a:lnSpc>
                <a:spcPct val="150000"/>
              </a:lnSpc>
              <a:buFont typeface="+mj-lt"/>
              <a:buAutoNum type="arabicPeriod"/>
            </a:pPr>
            <a:r>
              <a:rPr lang="en-GB" sz="2000" dirty="0" smtClean="0"/>
              <a:t>Standardised Precipitation Index, area-averaged</a:t>
            </a:r>
          </a:p>
          <a:p>
            <a:pPr marL="457200" indent="-457200">
              <a:lnSpc>
                <a:spcPct val="150000"/>
              </a:lnSpc>
              <a:buFont typeface="+mj-lt"/>
              <a:buAutoNum type="arabicPeriod"/>
            </a:pPr>
            <a:r>
              <a:rPr lang="en-GB" sz="2000" dirty="0" smtClean="0"/>
              <a:t>Number of days with </a:t>
            </a:r>
            <a:r>
              <a:rPr lang="en-GB" sz="2000" dirty="0" err="1" smtClean="0"/>
              <a:t>Tmax</a:t>
            </a:r>
            <a:r>
              <a:rPr lang="en-GB" sz="2000" dirty="0" smtClean="0"/>
              <a:t> &gt; 90</a:t>
            </a:r>
            <a:r>
              <a:rPr lang="en-GB" sz="2000" baseline="30000" dirty="0" smtClean="0"/>
              <a:t>th</a:t>
            </a:r>
            <a:r>
              <a:rPr lang="en-GB" sz="2000" dirty="0" smtClean="0"/>
              <a:t> percentile, area-averaged</a:t>
            </a:r>
          </a:p>
          <a:p>
            <a:pPr marL="457200" indent="-457200">
              <a:lnSpc>
                <a:spcPct val="150000"/>
              </a:lnSpc>
              <a:buFont typeface="+mj-lt"/>
              <a:buAutoNum type="arabicPeriod"/>
            </a:pPr>
            <a:r>
              <a:rPr lang="en-GB" sz="2000" dirty="0" smtClean="0"/>
              <a:t>Number of days with </a:t>
            </a:r>
            <a:r>
              <a:rPr lang="en-GB" sz="2000" dirty="0" err="1" smtClean="0"/>
              <a:t>Tmin</a:t>
            </a:r>
            <a:r>
              <a:rPr lang="en-GB" sz="2000" dirty="0" smtClean="0"/>
              <a:t> &lt; 10</a:t>
            </a:r>
            <a:r>
              <a:rPr lang="en-GB" sz="2000" baseline="30000" dirty="0" smtClean="0"/>
              <a:t>th</a:t>
            </a:r>
            <a:r>
              <a:rPr lang="en-GB" sz="2000" dirty="0" smtClean="0"/>
              <a:t> percentile , area-averaged</a:t>
            </a:r>
          </a:p>
          <a:p>
            <a:pPr marL="457200" indent="-457200">
              <a:lnSpc>
                <a:spcPct val="150000"/>
              </a:lnSpc>
              <a:buFont typeface="+mj-lt"/>
              <a:buAutoNum type="arabicPeriod"/>
            </a:pPr>
            <a:r>
              <a:rPr lang="en-GB" sz="2000" dirty="0" smtClean="0"/>
              <a:t>Indicator for extreme events</a:t>
            </a:r>
          </a:p>
          <a:p>
            <a:pPr marL="457200" indent="-457200">
              <a:buFont typeface="+mj-lt"/>
              <a:buAutoNum type="arabicPeriod"/>
            </a:pPr>
            <a:endParaRPr lang="en-GB" sz="2400" dirty="0" smtClean="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TotalTime>
  <Words>588</Words>
  <Application>Microsoft Office PowerPoint</Application>
  <PresentationFormat>On-screen Show (4:3)</PresentationFormat>
  <Paragraphs>80</Paragraphs>
  <Slides>12</Slides>
  <Notes>0</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Custom Design</vt:lpstr>
      <vt:lpstr>ET-NCMP</vt:lpstr>
      <vt:lpstr>Task Team NCMP</vt:lpstr>
      <vt:lpstr>Task Team </vt:lpstr>
      <vt:lpstr>Baselines</vt:lpstr>
      <vt:lpstr>Software and Workshops</vt:lpstr>
      <vt:lpstr>Homogenisation</vt:lpstr>
      <vt:lpstr>Interactions with IPET-DRMM</vt:lpstr>
      <vt:lpstr>Terms of Reference</vt:lpstr>
      <vt:lpstr>Short list of NCMPs</vt:lpstr>
      <vt:lpstr>Guidance</vt:lpstr>
      <vt:lpstr>ET-NCMP</vt:lpstr>
      <vt:lpstr>PowerPoint Presentation</vt:lpstr>
    </vt:vector>
  </TitlesOfParts>
  <Company>Met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helen.chater</dc:creator>
  <dc:description>submitted 26.7.2005     CHG015666 refers</dc:description>
  <cp:lastModifiedBy>jjk</cp:lastModifiedBy>
  <cp:revision>65</cp:revision>
  <cp:lastPrinted>2004-10-15T09:34:20Z</cp:lastPrinted>
  <dcterms:created xsi:type="dcterms:W3CDTF">2009-08-03T14:32:49Z</dcterms:created>
  <dcterms:modified xsi:type="dcterms:W3CDTF">2015-09-15T07:05:06Z</dcterms:modified>
</cp:coreProperties>
</file>