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Arial Narrow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regular.fntdata"/><Relationship Id="rId10" Type="http://schemas.openxmlformats.org/officeDocument/2006/relationships/slide" Target="slides/slide6.xml"/><Relationship Id="rId13" Type="http://schemas.openxmlformats.org/officeDocument/2006/relationships/font" Target="fonts/ArialNarrow-italic.fntdata"/><Relationship Id="rId12" Type="http://schemas.openxmlformats.org/officeDocument/2006/relationships/font" Target="fonts/Arial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Much better overall to use many years.</a:t>
            </a:r>
            <a:endParaRPr/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Shape 72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7133431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and Content">
  <p:cSld name="3_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91" name="Shape 91"/>
          <p:cNvGrpSpPr/>
          <p:nvPr/>
        </p:nvGrpSpPr>
        <p:grpSpPr>
          <a:xfrm>
            <a:off x="203200" y="6324600"/>
            <a:ext cx="1105957" cy="413772"/>
            <a:chOff x="280987" y="4724400"/>
            <a:chExt cx="3421062" cy="1706562"/>
          </a:xfrm>
        </p:grpSpPr>
        <p:pic>
          <p:nvPicPr>
            <p:cNvPr descr="DoC-Logo-Color copy.png" id="92" name="Shape 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80987" y="4770437"/>
              <a:ext cx="1658937" cy="166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AA-logo-for-PPT.png" id="93" name="Shape 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97074" y="4724400"/>
              <a:ext cx="1704975" cy="17065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Shape 94"/>
          <p:cNvSpPr txBox="1"/>
          <p:nvPr>
            <p:ph idx="1" type="body"/>
          </p:nvPr>
        </p:nvSpPr>
        <p:spPr>
          <a:xfrm>
            <a:off x="609600" y="13716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1737360"/>
            <a:ext cx="12192000" cy="4748349"/>
          </a:xfrm>
          <a:prstGeom prst="rect">
            <a:avLst/>
          </a:prstGeom>
          <a:solidFill>
            <a:srgbClr val="D8D8D8">
              <a:alpha val="69411"/>
            </a:srgbClr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279401" y="365125"/>
            <a:ext cx="11544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 Narrow"/>
              <a:buNone/>
              <a:defRPr b="1" i="0" sz="5500" u="none" cap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Merriweather Sans"/>
              <a:buChar char="-"/>
              <a:defRPr b="0" i="0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300"/>
              <a:buFont typeface="Merriweather Sans"/>
              <a:buChar char="‣"/>
              <a:defRPr b="0" i="0" sz="23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1" y="6300787"/>
            <a:ext cx="520700" cy="5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1737360"/>
            <a:ext cx="12192000" cy="4748349"/>
          </a:xfrm>
          <a:prstGeom prst="rect">
            <a:avLst/>
          </a:prstGeom>
          <a:solidFill>
            <a:srgbClr val="D8D8D8">
              <a:alpha val="69411"/>
            </a:srgbClr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279401" y="365125"/>
            <a:ext cx="11544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 Narrow"/>
              <a:buNone/>
              <a:defRPr b="1" i="0" sz="5500" u="none" cap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1" y="6300787"/>
            <a:ext cx="520700" cy="5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74079" l="15461" r="15645" t="0"/>
          <a:stretch/>
        </p:blipFill>
        <p:spPr>
          <a:xfrm>
            <a:off x="-1" y="1"/>
            <a:ext cx="12198485" cy="42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-1" y="274637"/>
            <a:ext cx="12185905" cy="1416051"/>
          </a:xfrm>
          <a:prstGeom prst="rect">
            <a:avLst/>
          </a:prstGeom>
          <a:solidFill>
            <a:srgbClr val="D8D8D8">
              <a:alpha val="69411"/>
            </a:srgbClr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x="10950997" y="6489701"/>
            <a:ext cx="1082675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515938" y="6509544"/>
            <a:ext cx="7785100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  <a:endParaRPr b="0" i="0" sz="1200" u="none" cap="none" strike="noStrike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1" y="6300787"/>
            <a:ext cx="520700" cy="520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16.png"/><Relationship Id="rId5" Type="http://schemas.openxmlformats.org/officeDocument/2006/relationships/image" Target="../media/image29.png"/><Relationship Id="rId6" Type="http://schemas.openxmlformats.org/officeDocument/2006/relationships/image" Target="../media/image17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" y="1"/>
            <a:ext cx="12237396" cy="3482503"/>
          </a:xfrm>
          <a:prstGeom prst="rect">
            <a:avLst/>
          </a:prstGeom>
          <a:solidFill>
            <a:srgbClr val="0068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7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23193" r="13253" t="0"/>
          <a:stretch/>
        </p:blipFill>
        <p:spPr>
          <a:xfrm>
            <a:off x="1" y="2"/>
            <a:ext cx="12237396" cy="20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0" y="6529692"/>
            <a:ext cx="12192000" cy="32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Oceanic and Atmospheric Administration   |   NOAA Satellite and Information Service</a:t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2902" y="5107265"/>
            <a:ext cx="1419823" cy="14224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1" y="1557634"/>
            <a:ext cx="12237396" cy="1924869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731521" y="2031158"/>
            <a:ext cx="9771380" cy="1451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5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R-NCMP software: U.S. testing</a:t>
            </a:r>
            <a:endParaRPr i="1" sz="444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0" y="3482502"/>
            <a:ext cx="12192000" cy="1700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Jessica Blunden</a:t>
            </a:r>
            <a:b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ET-NCMP Meeting</a:t>
            </a:r>
            <a:b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Marrakech, Morocco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5-7 March, 2018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79401" y="365125"/>
            <a:ext cx="11544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 Narrow"/>
              <a:buNone/>
            </a:pPr>
            <a:r>
              <a:rPr lang="en-US"/>
              <a:t>Preparation and Input</a:t>
            </a:r>
            <a:endParaRPr b="1" i="0" sz="5500" u="none" cap="none" strike="noStrike">
              <a:solidFill>
                <a:srgbClr val="0020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0" y="1576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3" lvl="0" marL="22859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Char char="•"/>
            </a:pPr>
            <a:r>
              <a:rPr lang="en-US"/>
              <a:t>Selected 48 stations for testing:</a:t>
            </a:r>
            <a:endParaRPr/>
          </a:p>
          <a:p>
            <a:pPr indent="-228594" lvl="1" marL="68578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1 from each state in the contiguous U.S.</a:t>
            </a:r>
            <a:endParaRPr/>
          </a:p>
          <a:p>
            <a:pPr indent="-228594" lvl="1" marL="68578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Stations with longest Periods of Record were selected</a:t>
            </a:r>
            <a:endParaRPr/>
          </a:p>
          <a:p>
            <a:pPr indent="-228593" lvl="0" marL="22859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Char char="•"/>
            </a:pPr>
            <a:r>
              <a:rPr lang="en-US"/>
              <a:t>Followed examples in User’s Manual</a:t>
            </a:r>
            <a:endParaRPr/>
          </a:p>
          <a:p>
            <a:pPr indent="-228593" lvl="0" marL="22859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Char char="•"/>
            </a:pPr>
            <a:r>
              <a:rPr lang="en-US"/>
              <a:t>Unsure about years to use in Variogram: followed examples in manual (starting 1981, ending 1982)</a:t>
            </a:r>
            <a:endParaRPr/>
          </a:p>
          <a:p>
            <a:pPr indent="-228594" lvl="1" marL="68578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Received a lot of errors here, not sure why or how to resolve.</a:t>
            </a:r>
            <a:endParaRPr/>
          </a:p>
          <a:p>
            <a:pPr indent="-228594" lvl="1" marL="68578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A84F"/>
              </a:buClr>
              <a:buSzPts val="2800"/>
              <a:buChar char="-"/>
            </a:pPr>
            <a:r>
              <a:rPr i="1" lang="en-US">
                <a:solidFill>
                  <a:srgbClr val="6AA84F"/>
                </a:solidFill>
              </a:rPr>
              <a:t>G</a:t>
            </a:r>
            <a:r>
              <a:rPr i="1" lang="en-US">
                <a:solidFill>
                  <a:srgbClr val="6AA84F"/>
                </a:solidFill>
              </a:rPr>
              <a:t>uidance would be useful for how many years to include for variaogram calculation.</a:t>
            </a:r>
            <a:endParaRPr i="1">
              <a:solidFill>
                <a:srgbClr val="6AA84F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29246" l="4413" r="4203" t="19415"/>
          <a:stretch/>
        </p:blipFill>
        <p:spPr>
          <a:xfrm>
            <a:off x="8555850" y="1814400"/>
            <a:ext cx="3636150" cy="20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79401" y="365125"/>
            <a:ext cx="115443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Variograms (Temperature)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37950" y="1581075"/>
            <a:ext cx="4026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Start: 1981   End: 1982</a:t>
            </a:r>
            <a:endParaRPr b="1" sz="2400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075" y="2302075"/>
            <a:ext cx="3514950" cy="20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075" y="4464200"/>
            <a:ext cx="3514950" cy="2007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1" type="body"/>
          </p:nvPr>
        </p:nvSpPr>
        <p:spPr>
          <a:xfrm>
            <a:off x="6234525" y="1581075"/>
            <a:ext cx="40266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Start: 1981   End: 2010</a:t>
            </a:r>
            <a:endParaRPr b="1" sz="2400"/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2603" y="2302075"/>
            <a:ext cx="3403147" cy="20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2601" y="4417519"/>
            <a:ext cx="3403150" cy="201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79401" y="365125"/>
            <a:ext cx="115443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Variograms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(1981-2010 selected)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051975" y="4029700"/>
            <a:ext cx="11997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SPI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250" y="4552088"/>
            <a:ext cx="308610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450" y="2345950"/>
            <a:ext cx="3026900" cy="18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1" type="body"/>
          </p:nvPr>
        </p:nvSpPr>
        <p:spPr>
          <a:xfrm>
            <a:off x="2183325" y="1694938"/>
            <a:ext cx="11997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PrAn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975" y="2345950"/>
            <a:ext cx="31527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" type="body"/>
          </p:nvPr>
        </p:nvSpPr>
        <p:spPr>
          <a:xfrm>
            <a:off x="5570650" y="1771150"/>
            <a:ext cx="15579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TN10p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6975" y="4590200"/>
            <a:ext cx="30384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idx="1" type="body"/>
          </p:nvPr>
        </p:nvSpPr>
        <p:spPr>
          <a:xfrm>
            <a:off x="5554412" y="4029700"/>
            <a:ext cx="15579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TN90p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2680" y="2341100"/>
            <a:ext cx="289359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" type="body"/>
          </p:nvPr>
        </p:nvSpPr>
        <p:spPr>
          <a:xfrm>
            <a:off x="9183175" y="1774875"/>
            <a:ext cx="15579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TX10p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95275" y="4552100"/>
            <a:ext cx="29337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body"/>
          </p:nvPr>
        </p:nvSpPr>
        <p:spPr>
          <a:xfrm>
            <a:off x="9288212" y="4029700"/>
            <a:ext cx="1557900" cy="5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TX90p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279401" y="365125"/>
            <a:ext cx="115443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 Graphs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050" y="4054909"/>
            <a:ext cx="2492325" cy="247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375" y="3992950"/>
            <a:ext cx="2492325" cy="24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3700" y="1559300"/>
            <a:ext cx="2468074" cy="246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1375" y="1581475"/>
            <a:ext cx="2492325" cy="242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7375" y="4024450"/>
            <a:ext cx="2415475" cy="240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32850" y="4054925"/>
            <a:ext cx="2415475" cy="24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7375" y="1581475"/>
            <a:ext cx="2415475" cy="24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32850" y="1576100"/>
            <a:ext cx="2415474" cy="24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279401" y="365125"/>
            <a:ext cx="115443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Maps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25268" l="0" r="0" t="15387"/>
          <a:stretch/>
        </p:blipFill>
        <p:spPr>
          <a:xfrm>
            <a:off x="0" y="2446925"/>
            <a:ext cx="4572000" cy="27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24756" l="0" r="0" t="18902"/>
          <a:stretch/>
        </p:blipFill>
        <p:spPr>
          <a:xfrm>
            <a:off x="4572000" y="3214125"/>
            <a:ext cx="3453953" cy="194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527300"/>
            <a:ext cx="3453950" cy="1798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5080675"/>
            <a:ext cx="3453950" cy="17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5950" y="1527300"/>
            <a:ext cx="3553456" cy="17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5949" y="3326225"/>
            <a:ext cx="3553450" cy="178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3700" y="5160150"/>
            <a:ext cx="3675700" cy="16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